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7" r:id="rId5"/>
    <p:sldId id="261" r:id="rId6"/>
    <p:sldId id="263" r:id="rId7"/>
    <p:sldId id="264" r:id="rId8"/>
    <p:sldId id="277" r:id="rId9"/>
    <p:sldId id="270" r:id="rId10"/>
    <p:sldId id="271" r:id="rId11"/>
    <p:sldId id="278" r:id="rId12"/>
    <p:sldId id="268" r:id="rId13"/>
    <p:sldId id="274" r:id="rId14"/>
    <p:sldId id="279" r:id="rId15"/>
    <p:sldId id="26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7F7F"/>
    <a:srgbClr val="5EB8B8"/>
    <a:srgbClr val="7C6220"/>
    <a:srgbClr val="2E3A5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597" autoAdjust="0"/>
    <p:restoredTop sz="94660"/>
  </p:normalViewPr>
  <p:slideViewPr>
    <p:cSldViewPr snapToGrid="0">
      <p:cViewPr varScale="1">
        <p:scale>
          <a:sx n="82" d="100"/>
          <a:sy n="82" d="100"/>
        </p:scale>
        <p:origin x="691"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g>
</file>

<file path=ppt/media/image10.jpg>
</file>

<file path=ppt/media/image11.jpg>
</file>

<file path=ppt/media/image12.jpg>
</file>

<file path=ppt/media/image13.png>
</file>

<file path=ppt/media/image14.svg>
</file>

<file path=ppt/media/image2.png>
</file>

<file path=ppt/media/image3.svg>
</file>

<file path=ppt/media/image4.jpg>
</file>

<file path=ppt/media/image5.jpg>
</file>

<file path=ppt/media/image6.jp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8EA68-365A-9142-290F-42C075ADF5D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16DD137-071D-773E-A29C-3AA12ADC1B0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EBFBDCF-F6D9-A7F9-78C7-A9831DA748B7}"/>
              </a:ext>
            </a:extLst>
          </p:cNvPr>
          <p:cNvSpPr>
            <a:spLocks noGrp="1"/>
          </p:cNvSpPr>
          <p:nvPr>
            <p:ph type="dt" sz="half" idx="10"/>
          </p:nvPr>
        </p:nvSpPr>
        <p:spPr/>
        <p:txBody>
          <a:bodyPr/>
          <a:lstStyle/>
          <a:p>
            <a:fld id="{053E0173-4562-4DCB-946F-7DE00745F592}" type="datetimeFigureOut">
              <a:rPr lang="en-IN" smtClean="0"/>
              <a:t>05-05-2024</a:t>
            </a:fld>
            <a:endParaRPr lang="en-IN"/>
          </a:p>
        </p:txBody>
      </p:sp>
      <p:sp>
        <p:nvSpPr>
          <p:cNvPr id="5" name="Footer Placeholder 4">
            <a:extLst>
              <a:ext uri="{FF2B5EF4-FFF2-40B4-BE49-F238E27FC236}">
                <a16:creationId xmlns:a16="http://schemas.microsoft.com/office/drawing/2014/main" id="{9C8A4056-9063-0BBB-920A-E5564E29051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C666E33-BE3B-F5C1-579C-0DBD269CCB3E}"/>
              </a:ext>
            </a:extLst>
          </p:cNvPr>
          <p:cNvSpPr>
            <a:spLocks noGrp="1"/>
          </p:cNvSpPr>
          <p:nvPr>
            <p:ph type="sldNum" sz="quarter" idx="12"/>
          </p:nvPr>
        </p:nvSpPr>
        <p:spPr/>
        <p:txBody>
          <a:bodyPr/>
          <a:lstStyle/>
          <a:p>
            <a:fld id="{1017E0DD-6A18-4676-ABBB-F43668895665}" type="slidenum">
              <a:rPr lang="en-IN" smtClean="0"/>
              <a:t>‹#›</a:t>
            </a:fld>
            <a:endParaRPr lang="en-IN"/>
          </a:p>
        </p:txBody>
      </p:sp>
    </p:spTree>
    <p:extLst>
      <p:ext uri="{BB962C8B-B14F-4D97-AF65-F5344CB8AC3E}">
        <p14:creationId xmlns:p14="http://schemas.microsoft.com/office/powerpoint/2010/main" val="27630831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_Blank">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810E6323-1A39-2CC3-601D-D901A958841C}"/>
              </a:ext>
            </a:extLst>
          </p:cNvPr>
          <p:cNvSpPr>
            <a:spLocks noGrp="1"/>
          </p:cNvSpPr>
          <p:nvPr>
            <p:ph type="pic" sz="quarter" idx="10"/>
          </p:nvPr>
        </p:nvSpPr>
        <p:spPr>
          <a:xfrm>
            <a:off x="829519" y="728663"/>
            <a:ext cx="10525869" cy="5350940"/>
          </a:xfrm>
          <a:custGeom>
            <a:avLst/>
            <a:gdLst>
              <a:gd name="connsiteX0" fmla="*/ 469117 w 10525869"/>
              <a:gd name="connsiteY0" fmla="*/ 0 h 5350940"/>
              <a:gd name="connsiteX1" fmla="*/ 10063845 w 10525869"/>
              <a:gd name="connsiteY1" fmla="*/ 0 h 5350940"/>
              <a:gd name="connsiteX2" fmla="*/ 10523431 w 10525869"/>
              <a:gd name="connsiteY2" fmla="*/ 374574 h 5350940"/>
              <a:gd name="connsiteX3" fmla="*/ 10525869 w 10525869"/>
              <a:gd name="connsiteY3" fmla="*/ 398756 h 5350940"/>
              <a:gd name="connsiteX4" fmla="*/ 10525869 w 10525869"/>
              <a:gd name="connsiteY4" fmla="*/ 4952185 h 5350940"/>
              <a:gd name="connsiteX5" fmla="*/ 10523431 w 10525869"/>
              <a:gd name="connsiteY5" fmla="*/ 4976367 h 5350940"/>
              <a:gd name="connsiteX6" fmla="*/ 10063845 w 10525869"/>
              <a:gd name="connsiteY6" fmla="*/ 5350940 h 5350940"/>
              <a:gd name="connsiteX7" fmla="*/ 469117 w 10525869"/>
              <a:gd name="connsiteY7" fmla="*/ 5350940 h 5350940"/>
              <a:gd name="connsiteX8" fmla="*/ 0 w 10525869"/>
              <a:gd name="connsiteY8" fmla="*/ 4881823 h 5350940"/>
              <a:gd name="connsiteX9" fmla="*/ 0 w 10525869"/>
              <a:gd name="connsiteY9" fmla="*/ 469117 h 5350940"/>
              <a:gd name="connsiteX10" fmla="*/ 469117 w 10525869"/>
              <a:gd name="connsiteY10" fmla="*/ 0 h 535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5869" h="5350940">
                <a:moveTo>
                  <a:pt x="469117" y="0"/>
                </a:moveTo>
                <a:lnTo>
                  <a:pt x="10063845" y="0"/>
                </a:lnTo>
                <a:cubicBezTo>
                  <a:pt x="10290545" y="0"/>
                  <a:pt x="10479688" y="160805"/>
                  <a:pt x="10523431" y="374574"/>
                </a:cubicBezTo>
                <a:lnTo>
                  <a:pt x="10525869" y="398756"/>
                </a:lnTo>
                <a:lnTo>
                  <a:pt x="10525869" y="4952185"/>
                </a:lnTo>
                <a:lnTo>
                  <a:pt x="10523431" y="4976367"/>
                </a:lnTo>
                <a:cubicBezTo>
                  <a:pt x="10479688" y="5190135"/>
                  <a:pt x="10290545" y="5350940"/>
                  <a:pt x="10063845" y="5350940"/>
                </a:cubicBezTo>
                <a:lnTo>
                  <a:pt x="469117" y="5350940"/>
                </a:lnTo>
                <a:cubicBezTo>
                  <a:pt x="210031" y="5350940"/>
                  <a:pt x="0" y="5140909"/>
                  <a:pt x="0" y="4881823"/>
                </a:cubicBezTo>
                <a:lnTo>
                  <a:pt x="0" y="469117"/>
                </a:lnTo>
                <a:cubicBezTo>
                  <a:pt x="0" y="210031"/>
                  <a:pt x="210031" y="0"/>
                  <a:pt x="469117" y="0"/>
                </a:cubicBezTo>
                <a:close/>
              </a:path>
            </a:pathLst>
          </a:custGeom>
        </p:spPr>
        <p:txBody>
          <a:bodyPr wrap="square">
            <a:noAutofit/>
          </a:bodyPr>
          <a:lstStyle/>
          <a:p>
            <a:endParaRPr lang="en-IN"/>
          </a:p>
        </p:txBody>
      </p:sp>
    </p:spTree>
    <p:extLst>
      <p:ext uri="{BB962C8B-B14F-4D97-AF65-F5344CB8AC3E}">
        <p14:creationId xmlns:p14="http://schemas.microsoft.com/office/powerpoint/2010/main" val="30173273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5C4C4750-4466-5412-5F97-A96621C11E38}"/>
              </a:ext>
            </a:extLst>
          </p:cNvPr>
          <p:cNvSpPr>
            <a:spLocks noGrp="1"/>
          </p:cNvSpPr>
          <p:nvPr>
            <p:ph type="pic" sz="quarter" idx="10"/>
          </p:nvPr>
        </p:nvSpPr>
        <p:spPr>
          <a:xfrm>
            <a:off x="1463675" y="4013200"/>
            <a:ext cx="4205288" cy="1849120"/>
          </a:xfrm>
          <a:custGeom>
            <a:avLst/>
            <a:gdLst>
              <a:gd name="connsiteX0" fmla="*/ 174014 w 4205288"/>
              <a:gd name="connsiteY0" fmla="*/ 0 h 1849120"/>
              <a:gd name="connsiteX1" fmla="*/ 4030956 w 4205288"/>
              <a:gd name="connsiteY1" fmla="*/ 0 h 1849120"/>
              <a:gd name="connsiteX2" fmla="*/ 4191881 w 4205288"/>
              <a:gd name="connsiteY2" fmla="*/ 106668 h 1849120"/>
              <a:gd name="connsiteX3" fmla="*/ 4205288 w 4205288"/>
              <a:gd name="connsiteY3" fmla="*/ 173079 h 1849120"/>
              <a:gd name="connsiteX4" fmla="*/ 4205288 w 4205288"/>
              <a:gd name="connsiteY4" fmla="*/ 1676042 h 1849120"/>
              <a:gd name="connsiteX5" fmla="*/ 4191881 w 4205288"/>
              <a:gd name="connsiteY5" fmla="*/ 1742453 h 1849120"/>
              <a:gd name="connsiteX6" fmla="*/ 4030956 w 4205288"/>
              <a:gd name="connsiteY6" fmla="*/ 1849120 h 1849120"/>
              <a:gd name="connsiteX7" fmla="*/ 174014 w 4205288"/>
              <a:gd name="connsiteY7" fmla="*/ 1849120 h 1849120"/>
              <a:gd name="connsiteX8" fmla="*/ 13090 w 4205288"/>
              <a:gd name="connsiteY8" fmla="*/ 1742453 h 1849120"/>
              <a:gd name="connsiteX9" fmla="*/ 0 w 4205288"/>
              <a:gd name="connsiteY9" fmla="*/ 1677616 h 1849120"/>
              <a:gd name="connsiteX10" fmla="*/ 0 w 4205288"/>
              <a:gd name="connsiteY10" fmla="*/ 171504 h 1849120"/>
              <a:gd name="connsiteX11" fmla="*/ 13090 w 4205288"/>
              <a:gd name="connsiteY11" fmla="*/ 106668 h 1849120"/>
              <a:gd name="connsiteX12" fmla="*/ 174014 w 4205288"/>
              <a:gd name="connsiteY12" fmla="*/ 0 h 1849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205288" h="1849120">
                <a:moveTo>
                  <a:pt x="174014" y="0"/>
                </a:moveTo>
                <a:lnTo>
                  <a:pt x="4030956" y="0"/>
                </a:lnTo>
                <a:cubicBezTo>
                  <a:pt x="4103298" y="0"/>
                  <a:pt x="4165367" y="43984"/>
                  <a:pt x="4191881" y="106668"/>
                </a:cubicBezTo>
                <a:lnTo>
                  <a:pt x="4205288" y="173079"/>
                </a:lnTo>
                <a:lnTo>
                  <a:pt x="4205288" y="1676042"/>
                </a:lnTo>
                <a:lnTo>
                  <a:pt x="4191881" y="1742453"/>
                </a:lnTo>
                <a:cubicBezTo>
                  <a:pt x="4165367" y="1805137"/>
                  <a:pt x="4103298" y="1849120"/>
                  <a:pt x="4030956" y="1849120"/>
                </a:cubicBezTo>
                <a:lnTo>
                  <a:pt x="174014" y="1849120"/>
                </a:lnTo>
                <a:cubicBezTo>
                  <a:pt x="101672" y="1849120"/>
                  <a:pt x="39603" y="1805137"/>
                  <a:pt x="13090" y="1742453"/>
                </a:cubicBezTo>
                <a:lnTo>
                  <a:pt x="0" y="1677616"/>
                </a:lnTo>
                <a:lnTo>
                  <a:pt x="0" y="171504"/>
                </a:lnTo>
                <a:lnTo>
                  <a:pt x="13090" y="106668"/>
                </a:lnTo>
                <a:cubicBezTo>
                  <a:pt x="39603" y="43984"/>
                  <a:pt x="101672" y="0"/>
                  <a:pt x="174014" y="0"/>
                </a:cubicBezTo>
                <a:close/>
              </a:path>
            </a:pathLst>
          </a:custGeom>
        </p:spPr>
        <p:txBody>
          <a:bodyPr wrap="square">
            <a:noAutofit/>
          </a:bodyPr>
          <a:lstStyle/>
          <a:p>
            <a:endParaRPr lang="en-IN"/>
          </a:p>
        </p:txBody>
      </p:sp>
    </p:spTree>
    <p:extLst>
      <p:ext uri="{BB962C8B-B14F-4D97-AF65-F5344CB8AC3E}">
        <p14:creationId xmlns:p14="http://schemas.microsoft.com/office/powerpoint/2010/main" val="469297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5" name="Picture Placeholder 10">
            <a:extLst>
              <a:ext uri="{FF2B5EF4-FFF2-40B4-BE49-F238E27FC236}">
                <a16:creationId xmlns:a16="http://schemas.microsoft.com/office/drawing/2014/main" id="{5B6941E9-2028-51CC-8CE4-B091E1601A36}"/>
              </a:ext>
            </a:extLst>
          </p:cNvPr>
          <p:cNvSpPr>
            <a:spLocks noGrp="1"/>
          </p:cNvSpPr>
          <p:nvPr>
            <p:ph type="pic" sz="quarter" idx="10"/>
          </p:nvPr>
        </p:nvSpPr>
        <p:spPr>
          <a:xfrm>
            <a:off x="5477070" y="662473"/>
            <a:ext cx="6714930" cy="5533054"/>
          </a:xfrm>
          <a:custGeom>
            <a:avLst/>
            <a:gdLst>
              <a:gd name="connsiteX0" fmla="*/ 359229 w 6714930"/>
              <a:gd name="connsiteY0" fmla="*/ 4814596 h 5533054"/>
              <a:gd name="connsiteX1" fmla="*/ 6714930 w 6714930"/>
              <a:gd name="connsiteY1" fmla="*/ 4814596 h 5533054"/>
              <a:gd name="connsiteX2" fmla="*/ 6714930 w 6714930"/>
              <a:gd name="connsiteY2" fmla="*/ 5533054 h 5533054"/>
              <a:gd name="connsiteX3" fmla="*/ 359229 w 6714930"/>
              <a:gd name="connsiteY3" fmla="*/ 5533054 h 5533054"/>
              <a:gd name="connsiteX4" fmla="*/ 0 w 6714930"/>
              <a:gd name="connsiteY4" fmla="*/ 5173825 h 5533054"/>
              <a:gd name="connsiteX5" fmla="*/ 359229 w 6714930"/>
              <a:gd name="connsiteY5" fmla="*/ 4814596 h 5533054"/>
              <a:gd name="connsiteX6" fmla="*/ 1143001 w 6714930"/>
              <a:gd name="connsiteY6" fmla="*/ 4018383 h 5533054"/>
              <a:gd name="connsiteX7" fmla="*/ 6714930 w 6714930"/>
              <a:gd name="connsiteY7" fmla="*/ 4018383 h 5533054"/>
              <a:gd name="connsiteX8" fmla="*/ 6714930 w 6714930"/>
              <a:gd name="connsiteY8" fmla="*/ 4736841 h 5533054"/>
              <a:gd name="connsiteX9" fmla="*/ 1143001 w 6714930"/>
              <a:gd name="connsiteY9" fmla="*/ 4736841 h 5533054"/>
              <a:gd name="connsiteX10" fmla="*/ 783772 w 6714930"/>
              <a:gd name="connsiteY10" fmla="*/ 4377612 h 5533054"/>
              <a:gd name="connsiteX11" fmla="*/ 1143001 w 6714930"/>
              <a:gd name="connsiteY11" fmla="*/ 4018383 h 5533054"/>
              <a:gd name="connsiteX12" fmla="*/ 2041848 w 6714930"/>
              <a:gd name="connsiteY12" fmla="*/ 3222170 h 5533054"/>
              <a:gd name="connsiteX13" fmla="*/ 6714930 w 6714930"/>
              <a:gd name="connsiteY13" fmla="*/ 3222170 h 5533054"/>
              <a:gd name="connsiteX14" fmla="*/ 6714930 w 6714930"/>
              <a:gd name="connsiteY14" fmla="*/ 3940628 h 5533054"/>
              <a:gd name="connsiteX15" fmla="*/ 2041848 w 6714930"/>
              <a:gd name="connsiteY15" fmla="*/ 3940628 h 5533054"/>
              <a:gd name="connsiteX16" fmla="*/ 1682619 w 6714930"/>
              <a:gd name="connsiteY16" fmla="*/ 3581399 h 5533054"/>
              <a:gd name="connsiteX17" fmla="*/ 2041848 w 6714930"/>
              <a:gd name="connsiteY17" fmla="*/ 3222170 h 5533054"/>
              <a:gd name="connsiteX18" fmla="*/ 2735424 w 6714930"/>
              <a:gd name="connsiteY18" fmla="*/ 2419737 h 5533054"/>
              <a:gd name="connsiteX19" fmla="*/ 6714930 w 6714930"/>
              <a:gd name="connsiteY19" fmla="*/ 2419737 h 5533054"/>
              <a:gd name="connsiteX20" fmla="*/ 6714930 w 6714930"/>
              <a:gd name="connsiteY20" fmla="*/ 3138195 h 5533054"/>
              <a:gd name="connsiteX21" fmla="*/ 2735424 w 6714930"/>
              <a:gd name="connsiteY21" fmla="*/ 3138195 h 5533054"/>
              <a:gd name="connsiteX22" fmla="*/ 2376195 w 6714930"/>
              <a:gd name="connsiteY22" fmla="*/ 2778966 h 5533054"/>
              <a:gd name="connsiteX23" fmla="*/ 2735424 w 6714930"/>
              <a:gd name="connsiteY23" fmla="*/ 2419737 h 5533054"/>
              <a:gd name="connsiteX24" fmla="*/ 3208176 w 6714930"/>
              <a:gd name="connsiteY24" fmla="*/ 1620414 h 5533054"/>
              <a:gd name="connsiteX25" fmla="*/ 6714930 w 6714930"/>
              <a:gd name="connsiteY25" fmla="*/ 1620414 h 5533054"/>
              <a:gd name="connsiteX26" fmla="*/ 6714930 w 6714930"/>
              <a:gd name="connsiteY26" fmla="*/ 2338872 h 5533054"/>
              <a:gd name="connsiteX27" fmla="*/ 3208176 w 6714930"/>
              <a:gd name="connsiteY27" fmla="*/ 2338872 h 5533054"/>
              <a:gd name="connsiteX28" fmla="*/ 2848947 w 6714930"/>
              <a:gd name="connsiteY28" fmla="*/ 1979643 h 5533054"/>
              <a:gd name="connsiteX29" fmla="*/ 3208176 w 6714930"/>
              <a:gd name="connsiteY29" fmla="*/ 1620414 h 5533054"/>
              <a:gd name="connsiteX30" fmla="*/ 2359090 w 6714930"/>
              <a:gd name="connsiteY30" fmla="*/ 796213 h 5533054"/>
              <a:gd name="connsiteX31" fmla="*/ 6714930 w 6714930"/>
              <a:gd name="connsiteY31" fmla="*/ 796213 h 5533054"/>
              <a:gd name="connsiteX32" fmla="*/ 6714930 w 6714930"/>
              <a:gd name="connsiteY32" fmla="*/ 1514671 h 5533054"/>
              <a:gd name="connsiteX33" fmla="*/ 2359090 w 6714930"/>
              <a:gd name="connsiteY33" fmla="*/ 1514671 h 5533054"/>
              <a:gd name="connsiteX34" fmla="*/ 1999861 w 6714930"/>
              <a:gd name="connsiteY34" fmla="*/ 1155442 h 5533054"/>
              <a:gd name="connsiteX35" fmla="*/ 2359090 w 6714930"/>
              <a:gd name="connsiteY35" fmla="*/ 796213 h 5533054"/>
              <a:gd name="connsiteX36" fmla="*/ 1497563 w 6714930"/>
              <a:gd name="connsiteY36" fmla="*/ 0 h 5533054"/>
              <a:gd name="connsiteX37" fmla="*/ 6714930 w 6714930"/>
              <a:gd name="connsiteY37" fmla="*/ 0 h 5533054"/>
              <a:gd name="connsiteX38" fmla="*/ 6714930 w 6714930"/>
              <a:gd name="connsiteY38" fmla="*/ 718458 h 5533054"/>
              <a:gd name="connsiteX39" fmla="*/ 1497563 w 6714930"/>
              <a:gd name="connsiteY39" fmla="*/ 718458 h 5533054"/>
              <a:gd name="connsiteX40" fmla="*/ 1138334 w 6714930"/>
              <a:gd name="connsiteY40" fmla="*/ 359229 h 5533054"/>
              <a:gd name="connsiteX41" fmla="*/ 1497563 w 6714930"/>
              <a:gd name="connsiteY41" fmla="*/ 0 h 553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714930" h="5533054">
                <a:moveTo>
                  <a:pt x="359229" y="4814596"/>
                </a:moveTo>
                <a:lnTo>
                  <a:pt x="6714930" y="4814596"/>
                </a:lnTo>
                <a:lnTo>
                  <a:pt x="6714930" y="5533054"/>
                </a:lnTo>
                <a:lnTo>
                  <a:pt x="359229" y="5533054"/>
                </a:lnTo>
                <a:cubicBezTo>
                  <a:pt x="160832" y="5533054"/>
                  <a:pt x="0" y="5372222"/>
                  <a:pt x="0" y="5173825"/>
                </a:cubicBezTo>
                <a:cubicBezTo>
                  <a:pt x="0" y="4975428"/>
                  <a:pt x="160832" y="4814596"/>
                  <a:pt x="359229" y="4814596"/>
                </a:cubicBezTo>
                <a:close/>
                <a:moveTo>
                  <a:pt x="1143001" y="4018383"/>
                </a:moveTo>
                <a:lnTo>
                  <a:pt x="6714930" y="4018383"/>
                </a:lnTo>
                <a:lnTo>
                  <a:pt x="6714930" y="4736841"/>
                </a:lnTo>
                <a:lnTo>
                  <a:pt x="1143001" y="4736841"/>
                </a:lnTo>
                <a:cubicBezTo>
                  <a:pt x="944604" y="4736841"/>
                  <a:pt x="783772" y="4576009"/>
                  <a:pt x="783772" y="4377612"/>
                </a:cubicBezTo>
                <a:cubicBezTo>
                  <a:pt x="783772" y="4179215"/>
                  <a:pt x="944604" y="4018383"/>
                  <a:pt x="1143001" y="4018383"/>
                </a:cubicBezTo>
                <a:close/>
                <a:moveTo>
                  <a:pt x="2041848" y="3222170"/>
                </a:moveTo>
                <a:lnTo>
                  <a:pt x="6714930" y="3222170"/>
                </a:lnTo>
                <a:lnTo>
                  <a:pt x="6714930" y="3940628"/>
                </a:lnTo>
                <a:lnTo>
                  <a:pt x="2041848" y="3940628"/>
                </a:lnTo>
                <a:cubicBezTo>
                  <a:pt x="1843451" y="3940628"/>
                  <a:pt x="1682619" y="3779796"/>
                  <a:pt x="1682619" y="3581399"/>
                </a:cubicBezTo>
                <a:cubicBezTo>
                  <a:pt x="1682619" y="3383002"/>
                  <a:pt x="1843451" y="3222170"/>
                  <a:pt x="2041848" y="3222170"/>
                </a:cubicBezTo>
                <a:close/>
                <a:moveTo>
                  <a:pt x="2735424" y="2419737"/>
                </a:moveTo>
                <a:lnTo>
                  <a:pt x="6714930" y="2419737"/>
                </a:lnTo>
                <a:lnTo>
                  <a:pt x="6714930" y="3138195"/>
                </a:lnTo>
                <a:lnTo>
                  <a:pt x="2735424" y="3138195"/>
                </a:lnTo>
                <a:cubicBezTo>
                  <a:pt x="2537027" y="3138195"/>
                  <a:pt x="2376195" y="2977363"/>
                  <a:pt x="2376195" y="2778966"/>
                </a:cubicBezTo>
                <a:cubicBezTo>
                  <a:pt x="2376195" y="2580569"/>
                  <a:pt x="2537027" y="2419737"/>
                  <a:pt x="2735424" y="2419737"/>
                </a:cubicBezTo>
                <a:close/>
                <a:moveTo>
                  <a:pt x="3208176" y="1620414"/>
                </a:moveTo>
                <a:lnTo>
                  <a:pt x="6714930" y="1620414"/>
                </a:lnTo>
                <a:lnTo>
                  <a:pt x="6714930" y="2338872"/>
                </a:lnTo>
                <a:lnTo>
                  <a:pt x="3208176" y="2338872"/>
                </a:lnTo>
                <a:cubicBezTo>
                  <a:pt x="3009779" y="2338872"/>
                  <a:pt x="2848947" y="2178040"/>
                  <a:pt x="2848947" y="1979643"/>
                </a:cubicBezTo>
                <a:cubicBezTo>
                  <a:pt x="2848947" y="1781246"/>
                  <a:pt x="3009779" y="1620414"/>
                  <a:pt x="3208176" y="1620414"/>
                </a:cubicBezTo>
                <a:close/>
                <a:moveTo>
                  <a:pt x="2359090" y="796213"/>
                </a:moveTo>
                <a:lnTo>
                  <a:pt x="6714930" y="796213"/>
                </a:lnTo>
                <a:lnTo>
                  <a:pt x="6714930" y="1514671"/>
                </a:lnTo>
                <a:lnTo>
                  <a:pt x="2359090" y="1514671"/>
                </a:lnTo>
                <a:cubicBezTo>
                  <a:pt x="2160693" y="1514671"/>
                  <a:pt x="1999861" y="1353840"/>
                  <a:pt x="1999861" y="1155442"/>
                </a:cubicBezTo>
                <a:cubicBezTo>
                  <a:pt x="1999861" y="957045"/>
                  <a:pt x="2160693" y="796213"/>
                  <a:pt x="2359090" y="796213"/>
                </a:cubicBezTo>
                <a:close/>
                <a:moveTo>
                  <a:pt x="1497563" y="0"/>
                </a:moveTo>
                <a:lnTo>
                  <a:pt x="6714930" y="0"/>
                </a:lnTo>
                <a:lnTo>
                  <a:pt x="6714930" y="718458"/>
                </a:lnTo>
                <a:lnTo>
                  <a:pt x="1497563" y="718458"/>
                </a:lnTo>
                <a:cubicBezTo>
                  <a:pt x="1299166" y="718458"/>
                  <a:pt x="1138334" y="557626"/>
                  <a:pt x="1138334" y="359229"/>
                </a:cubicBezTo>
                <a:cubicBezTo>
                  <a:pt x="1138334" y="160832"/>
                  <a:pt x="1299166" y="0"/>
                  <a:pt x="1497563" y="0"/>
                </a:cubicBezTo>
                <a:close/>
              </a:path>
            </a:pathLst>
          </a:custGeom>
        </p:spPr>
        <p:txBody>
          <a:bodyPr wrap="square">
            <a:noAutofit/>
          </a:bodyPr>
          <a:lstStyle/>
          <a:p>
            <a:endParaRPr lang="en-IN"/>
          </a:p>
        </p:txBody>
      </p:sp>
    </p:spTree>
    <p:extLst>
      <p:ext uri="{BB962C8B-B14F-4D97-AF65-F5344CB8AC3E}">
        <p14:creationId xmlns:p14="http://schemas.microsoft.com/office/powerpoint/2010/main" val="16480866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B1A5D8E0-E33C-A87A-B620-1516CF0C3F94}"/>
              </a:ext>
            </a:extLst>
          </p:cNvPr>
          <p:cNvSpPr>
            <a:spLocks noGrp="1"/>
          </p:cNvSpPr>
          <p:nvPr>
            <p:ph type="pic" sz="quarter" idx="10"/>
          </p:nvPr>
        </p:nvSpPr>
        <p:spPr>
          <a:xfrm>
            <a:off x="914400" y="1127125"/>
            <a:ext cx="4629150" cy="4602163"/>
          </a:xfrm>
          <a:custGeom>
            <a:avLst/>
            <a:gdLst>
              <a:gd name="connsiteX0" fmla="*/ 320267 w 4629150"/>
              <a:gd name="connsiteY0" fmla="*/ 0 h 4602163"/>
              <a:gd name="connsiteX1" fmla="*/ 4309606 w 4629150"/>
              <a:gd name="connsiteY1" fmla="*/ 0 h 4602163"/>
              <a:gd name="connsiteX2" fmla="*/ 4368480 w 4629150"/>
              <a:gd name="connsiteY2" fmla="*/ 5935 h 4602163"/>
              <a:gd name="connsiteX3" fmla="*/ 4623222 w 4629150"/>
              <a:gd name="connsiteY3" fmla="*/ 260678 h 4602163"/>
              <a:gd name="connsiteX4" fmla="*/ 4629150 w 4629150"/>
              <a:gd name="connsiteY4" fmla="*/ 319482 h 4602163"/>
              <a:gd name="connsiteX5" fmla="*/ 4629150 w 4629150"/>
              <a:gd name="connsiteY5" fmla="*/ 4282145 h 4602163"/>
              <a:gd name="connsiteX6" fmla="*/ 4623222 w 4629150"/>
              <a:gd name="connsiteY6" fmla="*/ 4340950 h 4602163"/>
              <a:gd name="connsiteX7" fmla="*/ 4368480 w 4629150"/>
              <a:gd name="connsiteY7" fmla="*/ 4595692 h 4602163"/>
              <a:gd name="connsiteX8" fmla="*/ 4304289 w 4629150"/>
              <a:gd name="connsiteY8" fmla="*/ 4602163 h 4602163"/>
              <a:gd name="connsiteX9" fmla="*/ 325585 w 4629150"/>
              <a:gd name="connsiteY9" fmla="*/ 4602163 h 4602163"/>
              <a:gd name="connsiteX10" fmla="*/ 261394 w 4629150"/>
              <a:gd name="connsiteY10" fmla="*/ 4595692 h 4602163"/>
              <a:gd name="connsiteX11" fmla="*/ 0 w 4629150"/>
              <a:gd name="connsiteY11" fmla="*/ 4274973 h 4602163"/>
              <a:gd name="connsiteX12" fmla="*/ 0 w 4629150"/>
              <a:gd name="connsiteY12" fmla="*/ 326654 h 4602163"/>
              <a:gd name="connsiteX13" fmla="*/ 261394 w 4629150"/>
              <a:gd name="connsiteY13" fmla="*/ 5935 h 4602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629150" h="4602163">
                <a:moveTo>
                  <a:pt x="320267" y="0"/>
                </a:moveTo>
                <a:lnTo>
                  <a:pt x="4309606" y="0"/>
                </a:lnTo>
                <a:lnTo>
                  <a:pt x="4368480" y="5935"/>
                </a:lnTo>
                <a:cubicBezTo>
                  <a:pt x="4496345" y="32100"/>
                  <a:pt x="4597057" y="132812"/>
                  <a:pt x="4623222" y="260678"/>
                </a:cubicBezTo>
                <a:lnTo>
                  <a:pt x="4629150" y="319482"/>
                </a:lnTo>
                <a:lnTo>
                  <a:pt x="4629150" y="4282145"/>
                </a:lnTo>
                <a:lnTo>
                  <a:pt x="4623222" y="4340950"/>
                </a:lnTo>
                <a:cubicBezTo>
                  <a:pt x="4597057" y="4468815"/>
                  <a:pt x="4496345" y="4569527"/>
                  <a:pt x="4368480" y="4595692"/>
                </a:cubicBezTo>
                <a:lnTo>
                  <a:pt x="4304289" y="4602163"/>
                </a:lnTo>
                <a:lnTo>
                  <a:pt x="325585" y="4602163"/>
                </a:lnTo>
                <a:lnTo>
                  <a:pt x="261394" y="4595692"/>
                </a:lnTo>
                <a:cubicBezTo>
                  <a:pt x="112217" y="4565166"/>
                  <a:pt x="0" y="4433174"/>
                  <a:pt x="0" y="4274973"/>
                </a:cubicBezTo>
                <a:lnTo>
                  <a:pt x="0" y="326654"/>
                </a:lnTo>
                <a:cubicBezTo>
                  <a:pt x="0" y="168453"/>
                  <a:pt x="112217" y="36461"/>
                  <a:pt x="261394" y="5935"/>
                </a:cubicBezTo>
                <a:close/>
              </a:path>
            </a:pathLst>
          </a:custGeom>
        </p:spPr>
        <p:txBody>
          <a:bodyPr wrap="square">
            <a:noAutofit/>
          </a:bodyPr>
          <a:lstStyle/>
          <a:p>
            <a:endParaRPr lang="en-IN"/>
          </a:p>
        </p:txBody>
      </p:sp>
    </p:spTree>
    <p:extLst>
      <p:ext uri="{BB962C8B-B14F-4D97-AF65-F5344CB8AC3E}">
        <p14:creationId xmlns:p14="http://schemas.microsoft.com/office/powerpoint/2010/main" val="25760363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29E4462-B4DC-9788-F839-28CCECA7B998}"/>
              </a:ext>
            </a:extLst>
          </p:cNvPr>
          <p:cNvSpPr>
            <a:spLocks noGrp="1"/>
          </p:cNvSpPr>
          <p:nvPr>
            <p:ph type="pic" sz="quarter" idx="10"/>
          </p:nvPr>
        </p:nvSpPr>
        <p:spPr>
          <a:xfrm>
            <a:off x="903288" y="575840"/>
            <a:ext cx="5705475" cy="5705898"/>
          </a:xfrm>
          <a:custGeom>
            <a:avLst/>
            <a:gdLst>
              <a:gd name="connsiteX0" fmla="*/ 2852700 w 5705475"/>
              <a:gd name="connsiteY0" fmla="*/ 0 h 5705898"/>
              <a:gd name="connsiteX1" fmla="*/ 5691130 w 5705475"/>
              <a:gd name="connsiteY1" fmla="*/ 2561441 h 5705898"/>
              <a:gd name="connsiteX2" fmla="*/ 5705475 w 5705475"/>
              <a:gd name="connsiteY2" fmla="*/ 2845537 h 5705898"/>
              <a:gd name="connsiteX3" fmla="*/ 5705475 w 5705475"/>
              <a:gd name="connsiteY3" fmla="*/ 2860783 h 5705898"/>
              <a:gd name="connsiteX4" fmla="*/ 5691130 w 5705475"/>
              <a:gd name="connsiteY4" fmla="*/ 3144879 h 5705898"/>
              <a:gd name="connsiteX5" fmla="*/ 3144419 w 5705475"/>
              <a:gd name="connsiteY5" fmla="*/ 5691590 h 5705898"/>
              <a:gd name="connsiteX6" fmla="*/ 2861056 w 5705475"/>
              <a:gd name="connsiteY6" fmla="*/ 5705898 h 5705898"/>
              <a:gd name="connsiteX7" fmla="*/ 2844344 w 5705475"/>
              <a:gd name="connsiteY7" fmla="*/ 5705898 h 5705898"/>
              <a:gd name="connsiteX8" fmla="*/ 2560981 w 5705475"/>
              <a:gd name="connsiteY8" fmla="*/ 5691590 h 5705898"/>
              <a:gd name="connsiteX9" fmla="*/ 14271 w 5705475"/>
              <a:gd name="connsiteY9" fmla="*/ 3144879 h 5705898"/>
              <a:gd name="connsiteX10" fmla="*/ 0 w 5705475"/>
              <a:gd name="connsiteY10" fmla="*/ 2862270 h 5705898"/>
              <a:gd name="connsiteX11" fmla="*/ 0 w 5705475"/>
              <a:gd name="connsiteY11" fmla="*/ 2844050 h 5705898"/>
              <a:gd name="connsiteX12" fmla="*/ 14271 w 5705475"/>
              <a:gd name="connsiteY12" fmla="*/ 2561441 h 5705898"/>
              <a:gd name="connsiteX13" fmla="*/ 2852700 w 5705475"/>
              <a:gd name="connsiteY13" fmla="*/ 0 h 5705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05475" h="5705898">
                <a:moveTo>
                  <a:pt x="2852700" y="0"/>
                </a:moveTo>
                <a:cubicBezTo>
                  <a:pt x="4329972" y="0"/>
                  <a:pt x="5545019" y="1122718"/>
                  <a:pt x="5691130" y="2561441"/>
                </a:cubicBezTo>
                <a:lnTo>
                  <a:pt x="5705475" y="2845537"/>
                </a:lnTo>
                <a:lnTo>
                  <a:pt x="5705475" y="2860783"/>
                </a:lnTo>
                <a:lnTo>
                  <a:pt x="5691130" y="3144879"/>
                </a:lnTo>
                <a:cubicBezTo>
                  <a:pt x="5554760" y="4487688"/>
                  <a:pt x="4487228" y="5555220"/>
                  <a:pt x="3144419" y="5691590"/>
                </a:cubicBezTo>
                <a:lnTo>
                  <a:pt x="2861056" y="5705898"/>
                </a:lnTo>
                <a:lnTo>
                  <a:pt x="2844344" y="5705898"/>
                </a:lnTo>
                <a:lnTo>
                  <a:pt x="2560981" y="5691590"/>
                </a:lnTo>
                <a:cubicBezTo>
                  <a:pt x="1218173" y="5555220"/>
                  <a:pt x="150640" y="4487688"/>
                  <a:pt x="14271" y="3144879"/>
                </a:cubicBezTo>
                <a:lnTo>
                  <a:pt x="0" y="2862270"/>
                </a:lnTo>
                <a:lnTo>
                  <a:pt x="0" y="2844050"/>
                </a:lnTo>
                <a:lnTo>
                  <a:pt x="14271" y="2561441"/>
                </a:lnTo>
                <a:cubicBezTo>
                  <a:pt x="160381" y="1122718"/>
                  <a:pt x="1375428" y="0"/>
                  <a:pt x="2852700" y="0"/>
                </a:cubicBezTo>
                <a:close/>
              </a:path>
            </a:pathLst>
          </a:custGeom>
        </p:spPr>
        <p:txBody>
          <a:bodyPr wrap="square">
            <a:noAutofit/>
          </a:bodyPr>
          <a:lstStyle/>
          <a:p>
            <a:endParaRPr lang="en-IN"/>
          </a:p>
        </p:txBody>
      </p:sp>
    </p:spTree>
    <p:extLst>
      <p:ext uri="{BB962C8B-B14F-4D97-AF65-F5344CB8AC3E}">
        <p14:creationId xmlns:p14="http://schemas.microsoft.com/office/powerpoint/2010/main" val="417712316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AE31E-E84F-2160-5B53-550A7D649C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615E71F-7779-04DF-A3EC-8A52626E7B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7B556DB-8F0A-577F-E0D9-9DDB21B39E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852F6FD-8D7D-34B4-20A7-E549A8830A8F}"/>
              </a:ext>
            </a:extLst>
          </p:cNvPr>
          <p:cNvSpPr>
            <a:spLocks noGrp="1"/>
          </p:cNvSpPr>
          <p:nvPr>
            <p:ph type="dt" sz="half" idx="10"/>
          </p:nvPr>
        </p:nvSpPr>
        <p:spPr/>
        <p:txBody>
          <a:bodyPr/>
          <a:lstStyle/>
          <a:p>
            <a:fld id="{053E0173-4562-4DCB-946F-7DE00745F592}" type="datetimeFigureOut">
              <a:rPr lang="en-IN" smtClean="0"/>
              <a:t>05-05-2024</a:t>
            </a:fld>
            <a:endParaRPr lang="en-IN"/>
          </a:p>
        </p:txBody>
      </p:sp>
      <p:sp>
        <p:nvSpPr>
          <p:cNvPr id="6" name="Footer Placeholder 5">
            <a:extLst>
              <a:ext uri="{FF2B5EF4-FFF2-40B4-BE49-F238E27FC236}">
                <a16:creationId xmlns:a16="http://schemas.microsoft.com/office/drawing/2014/main" id="{51D75207-EBA1-906C-95CC-852AAAA0BFB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9AB3A22-B269-B642-F5DD-EA9ACB6B3FD2}"/>
              </a:ext>
            </a:extLst>
          </p:cNvPr>
          <p:cNvSpPr>
            <a:spLocks noGrp="1"/>
          </p:cNvSpPr>
          <p:nvPr>
            <p:ph type="sldNum" sz="quarter" idx="12"/>
          </p:nvPr>
        </p:nvSpPr>
        <p:spPr/>
        <p:txBody>
          <a:bodyPr/>
          <a:lstStyle/>
          <a:p>
            <a:fld id="{1017E0DD-6A18-4676-ABBB-F43668895665}" type="slidenum">
              <a:rPr lang="en-IN" smtClean="0"/>
              <a:t>‹#›</a:t>
            </a:fld>
            <a:endParaRPr lang="en-IN"/>
          </a:p>
        </p:txBody>
      </p:sp>
    </p:spTree>
    <p:extLst>
      <p:ext uri="{BB962C8B-B14F-4D97-AF65-F5344CB8AC3E}">
        <p14:creationId xmlns:p14="http://schemas.microsoft.com/office/powerpoint/2010/main" val="4448889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BEC18-8C30-0E33-47D9-EDE0A7E7264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A7A6999-C639-CBBE-9248-199C532D700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B8BB619A-6A65-D325-FD57-18E909E7F8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976310-BF6C-9224-CF51-CCBFE24A10F1}"/>
              </a:ext>
            </a:extLst>
          </p:cNvPr>
          <p:cNvSpPr>
            <a:spLocks noGrp="1"/>
          </p:cNvSpPr>
          <p:nvPr>
            <p:ph type="dt" sz="half" idx="10"/>
          </p:nvPr>
        </p:nvSpPr>
        <p:spPr/>
        <p:txBody>
          <a:bodyPr/>
          <a:lstStyle/>
          <a:p>
            <a:fld id="{053E0173-4562-4DCB-946F-7DE00745F592}" type="datetimeFigureOut">
              <a:rPr lang="en-IN" smtClean="0"/>
              <a:t>05-05-2024</a:t>
            </a:fld>
            <a:endParaRPr lang="en-IN"/>
          </a:p>
        </p:txBody>
      </p:sp>
      <p:sp>
        <p:nvSpPr>
          <p:cNvPr id="6" name="Footer Placeholder 5">
            <a:extLst>
              <a:ext uri="{FF2B5EF4-FFF2-40B4-BE49-F238E27FC236}">
                <a16:creationId xmlns:a16="http://schemas.microsoft.com/office/drawing/2014/main" id="{225FF644-6BD5-6899-E8DA-8556CC52E63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1DDEBC2-D7E9-9EDA-7CF4-99A9571E393E}"/>
              </a:ext>
            </a:extLst>
          </p:cNvPr>
          <p:cNvSpPr>
            <a:spLocks noGrp="1"/>
          </p:cNvSpPr>
          <p:nvPr>
            <p:ph type="sldNum" sz="quarter" idx="12"/>
          </p:nvPr>
        </p:nvSpPr>
        <p:spPr/>
        <p:txBody>
          <a:bodyPr/>
          <a:lstStyle/>
          <a:p>
            <a:fld id="{1017E0DD-6A18-4676-ABBB-F43668895665}" type="slidenum">
              <a:rPr lang="en-IN" smtClean="0"/>
              <a:t>‹#›</a:t>
            </a:fld>
            <a:endParaRPr lang="en-IN"/>
          </a:p>
        </p:txBody>
      </p:sp>
    </p:spTree>
    <p:extLst>
      <p:ext uri="{BB962C8B-B14F-4D97-AF65-F5344CB8AC3E}">
        <p14:creationId xmlns:p14="http://schemas.microsoft.com/office/powerpoint/2010/main" val="26416979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E4856C-E3AD-D332-02B9-BF873C201E5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15C902A-5DB8-6C62-6AC9-D340C9EF154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E49B2F9-E09A-F010-9DF0-0461A475BC2C}"/>
              </a:ext>
            </a:extLst>
          </p:cNvPr>
          <p:cNvSpPr>
            <a:spLocks noGrp="1"/>
          </p:cNvSpPr>
          <p:nvPr>
            <p:ph type="dt" sz="half" idx="10"/>
          </p:nvPr>
        </p:nvSpPr>
        <p:spPr/>
        <p:txBody>
          <a:bodyPr/>
          <a:lstStyle/>
          <a:p>
            <a:fld id="{053E0173-4562-4DCB-946F-7DE00745F592}" type="datetimeFigureOut">
              <a:rPr lang="en-IN" smtClean="0"/>
              <a:t>05-05-2024</a:t>
            </a:fld>
            <a:endParaRPr lang="en-IN"/>
          </a:p>
        </p:txBody>
      </p:sp>
      <p:sp>
        <p:nvSpPr>
          <p:cNvPr id="5" name="Footer Placeholder 4">
            <a:extLst>
              <a:ext uri="{FF2B5EF4-FFF2-40B4-BE49-F238E27FC236}">
                <a16:creationId xmlns:a16="http://schemas.microsoft.com/office/drawing/2014/main" id="{19E636B7-9B6A-F3E9-4B97-469D372EEFB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4DC9F04-3B5D-9F76-D813-262B30E508AF}"/>
              </a:ext>
            </a:extLst>
          </p:cNvPr>
          <p:cNvSpPr>
            <a:spLocks noGrp="1"/>
          </p:cNvSpPr>
          <p:nvPr>
            <p:ph type="sldNum" sz="quarter" idx="12"/>
          </p:nvPr>
        </p:nvSpPr>
        <p:spPr/>
        <p:txBody>
          <a:bodyPr/>
          <a:lstStyle/>
          <a:p>
            <a:fld id="{1017E0DD-6A18-4676-ABBB-F43668895665}" type="slidenum">
              <a:rPr lang="en-IN" smtClean="0"/>
              <a:t>‹#›</a:t>
            </a:fld>
            <a:endParaRPr lang="en-IN"/>
          </a:p>
        </p:txBody>
      </p:sp>
    </p:spTree>
    <p:extLst>
      <p:ext uri="{BB962C8B-B14F-4D97-AF65-F5344CB8AC3E}">
        <p14:creationId xmlns:p14="http://schemas.microsoft.com/office/powerpoint/2010/main" val="108006187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2DD8C8D-BEB2-6C13-3DAE-3712DE7AA7F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0AB58B0-5219-7A84-F985-57FE453145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B644623-E5A5-F0C8-318B-3E0927083C2C}"/>
              </a:ext>
            </a:extLst>
          </p:cNvPr>
          <p:cNvSpPr>
            <a:spLocks noGrp="1"/>
          </p:cNvSpPr>
          <p:nvPr>
            <p:ph type="dt" sz="half" idx="10"/>
          </p:nvPr>
        </p:nvSpPr>
        <p:spPr/>
        <p:txBody>
          <a:bodyPr/>
          <a:lstStyle/>
          <a:p>
            <a:fld id="{053E0173-4562-4DCB-946F-7DE00745F592}" type="datetimeFigureOut">
              <a:rPr lang="en-IN" smtClean="0"/>
              <a:t>05-05-2024</a:t>
            </a:fld>
            <a:endParaRPr lang="en-IN"/>
          </a:p>
        </p:txBody>
      </p:sp>
      <p:sp>
        <p:nvSpPr>
          <p:cNvPr id="5" name="Footer Placeholder 4">
            <a:extLst>
              <a:ext uri="{FF2B5EF4-FFF2-40B4-BE49-F238E27FC236}">
                <a16:creationId xmlns:a16="http://schemas.microsoft.com/office/drawing/2014/main" id="{4D1D5B36-BFD3-A52E-29C9-2AE3A21B154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CCA7C32-81D6-7BD3-D23A-EF30D6B05CD2}"/>
              </a:ext>
            </a:extLst>
          </p:cNvPr>
          <p:cNvSpPr>
            <a:spLocks noGrp="1"/>
          </p:cNvSpPr>
          <p:nvPr>
            <p:ph type="sldNum" sz="quarter" idx="12"/>
          </p:nvPr>
        </p:nvSpPr>
        <p:spPr/>
        <p:txBody>
          <a:bodyPr/>
          <a:lstStyle/>
          <a:p>
            <a:fld id="{1017E0DD-6A18-4676-ABBB-F43668895665}" type="slidenum">
              <a:rPr lang="en-IN" smtClean="0"/>
              <a:t>‹#›</a:t>
            </a:fld>
            <a:endParaRPr lang="en-IN"/>
          </a:p>
        </p:txBody>
      </p:sp>
    </p:spTree>
    <p:extLst>
      <p:ext uri="{BB962C8B-B14F-4D97-AF65-F5344CB8AC3E}">
        <p14:creationId xmlns:p14="http://schemas.microsoft.com/office/powerpoint/2010/main" val="40721133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4E512-3EB3-1F31-2DF4-3F88134594F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4079F4A-4847-84D9-12BC-42A3F857BE8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D80D545-3F08-6695-CE20-98F8878AD8AE}"/>
              </a:ext>
            </a:extLst>
          </p:cNvPr>
          <p:cNvSpPr>
            <a:spLocks noGrp="1"/>
          </p:cNvSpPr>
          <p:nvPr>
            <p:ph type="dt" sz="half" idx="10"/>
          </p:nvPr>
        </p:nvSpPr>
        <p:spPr/>
        <p:txBody>
          <a:bodyPr/>
          <a:lstStyle/>
          <a:p>
            <a:fld id="{053E0173-4562-4DCB-946F-7DE00745F592}" type="datetimeFigureOut">
              <a:rPr lang="en-IN" smtClean="0"/>
              <a:t>05-05-2024</a:t>
            </a:fld>
            <a:endParaRPr lang="en-IN"/>
          </a:p>
        </p:txBody>
      </p:sp>
      <p:sp>
        <p:nvSpPr>
          <p:cNvPr id="5" name="Footer Placeholder 4">
            <a:extLst>
              <a:ext uri="{FF2B5EF4-FFF2-40B4-BE49-F238E27FC236}">
                <a16:creationId xmlns:a16="http://schemas.microsoft.com/office/drawing/2014/main" id="{EA683B1B-47C9-CD61-7C8A-231092E9321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CE6BF45-DAB1-6EF7-A6F0-0D552433B68A}"/>
              </a:ext>
            </a:extLst>
          </p:cNvPr>
          <p:cNvSpPr>
            <a:spLocks noGrp="1"/>
          </p:cNvSpPr>
          <p:nvPr>
            <p:ph type="sldNum" sz="quarter" idx="12"/>
          </p:nvPr>
        </p:nvSpPr>
        <p:spPr/>
        <p:txBody>
          <a:bodyPr/>
          <a:lstStyle/>
          <a:p>
            <a:fld id="{1017E0DD-6A18-4676-ABBB-F43668895665}" type="slidenum">
              <a:rPr lang="en-IN" smtClean="0"/>
              <a:t>‹#›</a:t>
            </a:fld>
            <a:endParaRPr lang="en-IN"/>
          </a:p>
        </p:txBody>
      </p:sp>
    </p:spTree>
    <p:extLst>
      <p:ext uri="{BB962C8B-B14F-4D97-AF65-F5344CB8AC3E}">
        <p14:creationId xmlns:p14="http://schemas.microsoft.com/office/powerpoint/2010/main" val="8450326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09C41-8B5A-6D36-6AAC-083B097E64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A578D76-5C90-8278-EE9F-0F53223BF5D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05F9EDF-D144-6875-A0CA-9516F7F7661C}"/>
              </a:ext>
            </a:extLst>
          </p:cNvPr>
          <p:cNvSpPr>
            <a:spLocks noGrp="1"/>
          </p:cNvSpPr>
          <p:nvPr>
            <p:ph type="dt" sz="half" idx="10"/>
          </p:nvPr>
        </p:nvSpPr>
        <p:spPr/>
        <p:txBody>
          <a:bodyPr/>
          <a:lstStyle/>
          <a:p>
            <a:fld id="{053E0173-4562-4DCB-946F-7DE00745F592}" type="datetimeFigureOut">
              <a:rPr lang="en-IN" smtClean="0"/>
              <a:t>05-05-2024</a:t>
            </a:fld>
            <a:endParaRPr lang="en-IN"/>
          </a:p>
        </p:txBody>
      </p:sp>
      <p:sp>
        <p:nvSpPr>
          <p:cNvPr id="5" name="Footer Placeholder 4">
            <a:extLst>
              <a:ext uri="{FF2B5EF4-FFF2-40B4-BE49-F238E27FC236}">
                <a16:creationId xmlns:a16="http://schemas.microsoft.com/office/drawing/2014/main" id="{12572F85-1775-6383-F035-BCF7D957014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047CA7A-84BC-0840-ED36-A9322F17C8D5}"/>
              </a:ext>
            </a:extLst>
          </p:cNvPr>
          <p:cNvSpPr>
            <a:spLocks noGrp="1"/>
          </p:cNvSpPr>
          <p:nvPr>
            <p:ph type="sldNum" sz="quarter" idx="12"/>
          </p:nvPr>
        </p:nvSpPr>
        <p:spPr/>
        <p:txBody>
          <a:bodyPr/>
          <a:lstStyle/>
          <a:p>
            <a:fld id="{1017E0DD-6A18-4676-ABBB-F43668895665}" type="slidenum">
              <a:rPr lang="en-IN" smtClean="0"/>
              <a:t>‹#›</a:t>
            </a:fld>
            <a:endParaRPr lang="en-IN"/>
          </a:p>
        </p:txBody>
      </p:sp>
    </p:spTree>
    <p:extLst>
      <p:ext uri="{BB962C8B-B14F-4D97-AF65-F5344CB8AC3E}">
        <p14:creationId xmlns:p14="http://schemas.microsoft.com/office/powerpoint/2010/main" val="28877869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7E28E-1660-A2ED-BA22-3F820551268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172801C-D9E5-F43A-2457-B2D96C27057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45FAB68-4642-48EB-3C9D-A71997CAF3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E9EC508-01A4-7BAC-924D-4DA721086068}"/>
              </a:ext>
            </a:extLst>
          </p:cNvPr>
          <p:cNvSpPr>
            <a:spLocks noGrp="1"/>
          </p:cNvSpPr>
          <p:nvPr>
            <p:ph type="dt" sz="half" idx="10"/>
          </p:nvPr>
        </p:nvSpPr>
        <p:spPr/>
        <p:txBody>
          <a:bodyPr/>
          <a:lstStyle/>
          <a:p>
            <a:fld id="{053E0173-4562-4DCB-946F-7DE00745F592}" type="datetimeFigureOut">
              <a:rPr lang="en-IN" smtClean="0"/>
              <a:t>05-05-2024</a:t>
            </a:fld>
            <a:endParaRPr lang="en-IN"/>
          </a:p>
        </p:txBody>
      </p:sp>
      <p:sp>
        <p:nvSpPr>
          <p:cNvPr id="6" name="Footer Placeholder 5">
            <a:extLst>
              <a:ext uri="{FF2B5EF4-FFF2-40B4-BE49-F238E27FC236}">
                <a16:creationId xmlns:a16="http://schemas.microsoft.com/office/drawing/2014/main" id="{93644FBF-CE4C-7AAB-A6F8-5588CF5549B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1A46023-E263-66C1-2589-0DEFDC4BE78D}"/>
              </a:ext>
            </a:extLst>
          </p:cNvPr>
          <p:cNvSpPr>
            <a:spLocks noGrp="1"/>
          </p:cNvSpPr>
          <p:nvPr>
            <p:ph type="sldNum" sz="quarter" idx="12"/>
          </p:nvPr>
        </p:nvSpPr>
        <p:spPr/>
        <p:txBody>
          <a:bodyPr/>
          <a:lstStyle/>
          <a:p>
            <a:fld id="{1017E0DD-6A18-4676-ABBB-F43668895665}" type="slidenum">
              <a:rPr lang="en-IN" smtClean="0"/>
              <a:t>‹#›</a:t>
            </a:fld>
            <a:endParaRPr lang="en-IN"/>
          </a:p>
        </p:txBody>
      </p:sp>
    </p:spTree>
    <p:extLst>
      <p:ext uri="{BB962C8B-B14F-4D97-AF65-F5344CB8AC3E}">
        <p14:creationId xmlns:p14="http://schemas.microsoft.com/office/powerpoint/2010/main" val="5949793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7E112-B3B1-F727-C429-85CCB307D8E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EB8540E-A7F0-8096-8A1E-907FD194683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1F96A67-34DE-9579-2600-9A85BB7C63A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686485C-9C8F-5A14-6C97-3046A23C3FE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D28F28-4D4C-22EB-5B26-9A80DBB3850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B603637-5131-3920-DE5F-4DB018317E12}"/>
              </a:ext>
            </a:extLst>
          </p:cNvPr>
          <p:cNvSpPr>
            <a:spLocks noGrp="1"/>
          </p:cNvSpPr>
          <p:nvPr>
            <p:ph type="dt" sz="half" idx="10"/>
          </p:nvPr>
        </p:nvSpPr>
        <p:spPr/>
        <p:txBody>
          <a:bodyPr/>
          <a:lstStyle/>
          <a:p>
            <a:fld id="{053E0173-4562-4DCB-946F-7DE00745F592}" type="datetimeFigureOut">
              <a:rPr lang="en-IN" smtClean="0"/>
              <a:t>05-05-2024</a:t>
            </a:fld>
            <a:endParaRPr lang="en-IN"/>
          </a:p>
        </p:txBody>
      </p:sp>
      <p:sp>
        <p:nvSpPr>
          <p:cNvPr id="8" name="Footer Placeholder 7">
            <a:extLst>
              <a:ext uri="{FF2B5EF4-FFF2-40B4-BE49-F238E27FC236}">
                <a16:creationId xmlns:a16="http://schemas.microsoft.com/office/drawing/2014/main" id="{0B18EB46-4330-29CE-4280-A24080D5E72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64BB229-11B7-BCD4-536B-779B7178A2FA}"/>
              </a:ext>
            </a:extLst>
          </p:cNvPr>
          <p:cNvSpPr>
            <a:spLocks noGrp="1"/>
          </p:cNvSpPr>
          <p:nvPr>
            <p:ph type="sldNum" sz="quarter" idx="12"/>
          </p:nvPr>
        </p:nvSpPr>
        <p:spPr/>
        <p:txBody>
          <a:bodyPr/>
          <a:lstStyle/>
          <a:p>
            <a:fld id="{1017E0DD-6A18-4676-ABBB-F43668895665}" type="slidenum">
              <a:rPr lang="en-IN" smtClean="0"/>
              <a:t>‹#›</a:t>
            </a:fld>
            <a:endParaRPr lang="en-IN"/>
          </a:p>
        </p:txBody>
      </p:sp>
    </p:spTree>
    <p:extLst>
      <p:ext uri="{BB962C8B-B14F-4D97-AF65-F5344CB8AC3E}">
        <p14:creationId xmlns:p14="http://schemas.microsoft.com/office/powerpoint/2010/main" val="29457721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39A54B-161E-E3DE-BAEB-484F280A1B0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C1C9DBE-FE43-67D3-F3A6-4089ABB41753}"/>
              </a:ext>
            </a:extLst>
          </p:cNvPr>
          <p:cNvSpPr>
            <a:spLocks noGrp="1"/>
          </p:cNvSpPr>
          <p:nvPr>
            <p:ph type="dt" sz="half" idx="10"/>
          </p:nvPr>
        </p:nvSpPr>
        <p:spPr/>
        <p:txBody>
          <a:bodyPr/>
          <a:lstStyle/>
          <a:p>
            <a:fld id="{053E0173-4562-4DCB-946F-7DE00745F592}" type="datetimeFigureOut">
              <a:rPr lang="en-IN" smtClean="0"/>
              <a:t>05-05-2024</a:t>
            </a:fld>
            <a:endParaRPr lang="en-IN"/>
          </a:p>
        </p:txBody>
      </p:sp>
      <p:sp>
        <p:nvSpPr>
          <p:cNvPr id="4" name="Footer Placeholder 3">
            <a:extLst>
              <a:ext uri="{FF2B5EF4-FFF2-40B4-BE49-F238E27FC236}">
                <a16:creationId xmlns:a16="http://schemas.microsoft.com/office/drawing/2014/main" id="{101740C5-7C34-08F3-FE4D-E9D6A5D842F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A12F5B8-F7E2-AF56-83B4-F6F0503BE4C4}"/>
              </a:ext>
            </a:extLst>
          </p:cNvPr>
          <p:cNvSpPr>
            <a:spLocks noGrp="1"/>
          </p:cNvSpPr>
          <p:nvPr>
            <p:ph type="sldNum" sz="quarter" idx="12"/>
          </p:nvPr>
        </p:nvSpPr>
        <p:spPr/>
        <p:txBody>
          <a:bodyPr/>
          <a:lstStyle/>
          <a:p>
            <a:fld id="{1017E0DD-6A18-4676-ABBB-F43668895665}" type="slidenum">
              <a:rPr lang="en-IN" smtClean="0"/>
              <a:t>‹#›</a:t>
            </a:fld>
            <a:endParaRPr lang="en-IN"/>
          </a:p>
        </p:txBody>
      </p:sp>
    </p:spTree>
    <p:extLst>
      <p:ext uri="{BB962C8B-B14F-4D97-AF65-F5344CB8AC3E}">
        <p14:creationId xmlns:p14="http://schemas.microsoft.com/office/powerpoint/2010/main" val="26834940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733408-46BD-46EC-E1CE-CFFA15A255A5}"/>
              </a:ext>
            </a:extLst>
          </p:cNvPr>
          <p:cNvSpPr>
            <a:spLocks noGrp="1"/>
          </p:cNvSpPr>
          <p:nvPr>
            <p:ph type="dt" sz="half" idx="10"/>
          </p:nvPr>
        </p:nvSpPr>
        <p:spPr/>
        <p:txBody>
          <a:bodyPr/>
          <a:lstStyle/>
          <a:p>
            <a:fld id="{053E0173-4562-4DCB-946F-7DE00745F592}" type="datetimeFigureOut">
              <a:rPr lang="en-IN" smtClean="0"/>
              <a:t>05-05-2024</a:t>
            </a:fld>
            <a:endParaRPr lang="en-IN"/>
          </a:p>
        </p:txBody>
      </p:sp>
      <p:sp>
        <p:nvSpPr>
          <p:cNvPr id="3" name="Footer Placeholder 2">
            <a:extLst>
              <a:ext uri="{FF2B5EF4-FFF2-40B4-BE49-F238E27FC236}">
                <a16:creationId xmlns:a16="http://schemas.microsoft.com/office/drawing/2014/main" id="{E8E93D72-B6CF-A755-D1B7-0604C55E416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5C14962-6B5D-A336-1F24-E96FA66E2629}"/>
              </a:ext>
            </a:extLst>
          </p:cNvPr>
          <p:cNvSpPr>
            <a:spLocks noGrp="1"/>
          </p:cNvSpPr>
          <p:nvPr>
            <p:ph type="sldNum" sz="quarter" idx="12"/>
          </p:nvPr>
        </p:nvSpPr>
        <p:spPr/>
        <p:txBody>
          <a:bodyPr/>
          <a:lstStyle/>
          <a:p>
            <a:fld id="{1017E0DD-6A18-4676-ABBB-F43668895665}" type="slidenum">
              <a:rPr lang="en-IN" smtClean="0"/>
              <a:t>‹#›</a:t>
            </a:fld>
            <a:endParaRPr lang="en-IN"/>
          </a:p>
        </p:txBody>
      </p:sp>
    </p:spTree>
    <p:extLst>
      <p:ext uri="{BB962C8B-B14F-4D97-AF65-F5344CB8AC3E}">
        <p14:creationId xmlns:p14="http://schemas.microsoft.com/office/powerpoint/2010/main" val="30355280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733408-46BD-46EC-E1CE-CFFA15A255A5}"/>
              </a:ext>
            </a:extLst>
          </p:cNvPr>
          <p:cNvSpPr>
            <a:spLocks noGrp="1"/>
          </p:cNvSpPr>
          <p:nvPr>
            <p:ph type="dt" sz="half" idx="10"/>
          </p:nvPr>
        </p:nvSpPr>
        <p:spPr/>
        <p:txBody>
          <a:bodyPr/>
          <a:lstStyle/>
          <a:p>
            <a:fld id="{053E0173-4562-4DCB-946F-7DE00745F592}" type="datetimeFigureOut">
              <a:rPr lang="en-IN" smtClean="0"/>
              <a:t>05-05-2024</a:t>
            </a:fld>
            <a:endParaRPr lang="en-IN"/>
          </a:p>
        </p:txBody>
      </p:sp>
      <p:sp>
        <p:nvSpPr>
          <p:cNvPr id="3" name="Footer Placeholder 2">
            <a:extLst>
              <a:ext uri="{FF2B5EF4-FFF2-40B4-BE49-F238E27FC236}">
                <a16:creationId xmlns:a16="http://schemas.microsoft.com/office/drawing/2014/main" id="{E8E93D72-B6CF-A755-D1B7-0604C55E416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C5C14962-6B5D-A336-1F24-E96FA66E2629}"/>
              </a:ext>
            </a:extLst>
          </p:cNvPr>
          <p:cNvSpPr>
            <a:spLocks noGrp="1"/>
          </p:cNvSpPr>
          <p:nvPr>
            <p:ph type="sldNum" sz="quarter" idx="12"/>
          </p:nvPr>
        </p:nvSpPr>
        <p:spPr/>
        <p:txBody>
          <a:bodyPr/>
          <a:lstStyle/>
          <a:p>
            <a:fld id="{1017E0DD-6A18-4676-ABBB-F43668895665}" type="slidenum">
              <a:rPr lang="en-IN" smtClean="0"/>
              <a:t>‹#›</a:t>
            </a:fld>
            <a:endParaRPr lang="en-IN"/>
          </a:p>
        </p:txBody>
      </p:sp>
      <p:sp>
        <p:nvSpPr>
          <p:cNvPr id="8" name="Picture Placeholder 7">
            <a:extLst>
              <a:ext uri="{FF2B5EF4-FFF2-40B4-BE49-F238E27FC236}">
                <a16:creationId xmlns:a16="http://schemas.microsoft.com/office/drawing/2014/main" id="{21FF1DA6-F1EE-B29B-88CB-7B8AEFA9B8FF}"/>
              </a:ext>
            </a:extLst>
          </p:cNvPr>
          <p:cNvSpPr>
            <a:spLocks noGrp="1"/>
          </p:cNvSpPr>
          <p:nvPr>
            <p:ph type="pic" sz="quarter" idx="13"/>
          </p:nvPr>
        </p:nvSpPr>
        <p:spPr>
          <a:xfrm>
            <a:off x="7193281" y="1097280"/>
            <a:ext cx="3992245" cy="4663440"/>
          </a:xfrm>
          <a:custGeom>
            <a:avLst/>
            <a:gdLst>
              <a:gd name="connsiteX0" fmla="*/ 289564 w 3992245"/>
              <a:gd name="connsiteY0" fmla="*/ 0 h 4663440"/>
              <a:gd name="connsiteX1" fmla="*/ 3703316 w 3992245"/>
              <a:gd name="connsiteY1" fmla="*/ 0 h 4663440"/>
              <a:gd name="connsiteX2" fmla="*/ 3986997 w 3992245"/>
              <a:gd name="connsiteY2" fmla="*/ 231207 h 4663440"/>
              <a:gd name="connsiteX3" fmla="*/ 3992245 w 3992245"/>
              <a:gd name="connsiteY3" fmla="*/ 283265 h 4663440"/>
              <a:gd name="connsiteX4" fmla="*/ 3992245 w 3992245"/>
              <a:gd name="connsiteY4" fmla="*/ 4380176 h 4663440"/>
              <a:gd name="connsiteX5" fmla="*/ 3986997 w 3992245"/>
              <a:gd name="connsiteY5" fmla="*/ 4432234 h 4663440"/>
              <a:gd name="connsiteX6" fmla="*/ 3703316 w 3992245"/>
              <a:gd name="connsiteY6" fmla="*/ 4663440 h 4663440"/>
              <a:gd name="connsiteX7" fmla="*/ 289564 w 3992245"/>
              <a:gd name="connsiteY7" fmla="*/ 4663440 h 4663440"/>
              <a:gd name="connsiteX8" fmla="*/ 0 w 3992245"/>
              <a:gd name="connsiteY8" fmla="*/ 4373876 h 4663440"/>
              <a:gd name="connsiteX9" fmla="*/ 0 w 3992245"/>
              <a:gd name="connsiteY9" fmla="*/ 289564 h 4663440"/>
              <a:gd name="connsiteX10" fmla="*/ 289564 w 3992245"/>
              <a:gd name="connsiteY10" fmla="*/ 0 h 4663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92245" h="4663440">
                <a:moveTo>
                  <a:pt x="289564" y="0"/>
                </a:moveTo>
                <a:lnTo>
                  <a:pt x="3703316" y="0"/>
                </a:lnTo>
                <a:cubicBezTo>
                  <a:pt x="3843248" y="0"/>
                  <a:pt x="3959996" y="99257"/>
                  <a:pt x="3986997" y="231207"/>
                </a:cubicBezTo>
                <a:lnTo>
                  <a:pt x="3992245" y="283265"/>
                </a:lnTo>
                <a:lnTo>
                  <a:pt x="3992245" y="4380176"/>
                </a:lnTo>
                <a:lnTo>
                  <a:pt x="3986997" y="4432234"/>
                </a:lnTo>
                <a:cubicBezTo>
                  <a:pt x="3959996" y="4564183"/>
                  <a:pt x="3843248" y="4663440"/>
                  <a:pt x="3703316" y="4663440"/>
                </a:cubicBezTo>
                <a:lnTo>
                  <a:pt x="289564" y="4663440"/>
                </a:lnTo>
                <a:cubicBezTo>
                  <a:pt x="129642" y="4663440"/>
                  <a:pt x="0" y="4533798"/>
                  <a:pt x="0" y="4373876"/>
                </a:cubicBezTo>
                <a:lnTo>
                  <a:pt x="0" y="289564"/>
                </a:lnTo>
                <a:cubicBezTo>
                  <a:pt x="0" y="129642"/>
                  <a:pt x="129642" y="0"/>
                  <a:pt x="289564" y="0"/>
                </a:cubicBezTo>
                <a:close/>
              </a:path>
            </a:pathLst>
          </a:custGeom>
        </p:spPr>
        <p:txBody>
          <a:bodyPr wrap="square">
            <a:noAutofit/>
          </a:bodyPr>
          <a:lstStyle/>
          <a:p>
            <a:endParaRPr lang="en-IN"/>
          </a:p>
        </p:txBody>
      </p:sp>
    </p:spTree>
    <p:extLst>
      <p:ext uri="{BB962C8B-B14F-4D97-AF65-F5344CB8AC3E}">
        <p14:creationId xmlns:p14="http://schemas.microsoft.com/office/powerpoint/2010/main" val="8212718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56EE333C-7B18-6698-7ACC-30B394BF4056}"/>
              </a:ext>
            </a:extLst>
          </p:cNvPr>
          <p:cNvSpPr>
            <a:spLocks noGrp="1"/>
          </p:cNvSpPr>
          <p:nvPr>
            <p:ph type="pic" sz="quarter" idx="10"/>
          </p:nvPr>
        </p:nvSpPr>
        <p:spPr>
          <a:xfrm>
            <a:off x="875489" y="904875"/>
            <a:ext cx="4698224" cy="2597082"/>
          </a:xfrm>
          <a:custGeom>
            <a:avLst/>
            <a:gdLst>
              <a:gd name="connsiteX0" fmla="*/ 207145 w 4698224"/>
              <a:gd name="connsiteY0" fmla="*/ 0 h 2597082"/>
              <a:gd name="connsiteX1" fmla="*/ 4491315 w 4698224"/>
              <a:gd name="connsiteY1" fmla="*/ 0 h 2597082"/>
              <a:gd name="connsiteX2" fmla="*/ 4531454 w 4698224"/>
              <a:gd name="connsiteY2" fmla="*/ 4046 h 2597082"/>
              <a:gd name="connsiteX3" fmla="*/ 4682023 w 4698224"/>
              <a:gd name="connsiteY3" fmla="*/ 127542 h 2597082"/>
              <a:gd name="connsiteX4" fmla="*/ 4698224 w 4698224"/>
              <a:gd name="connsiteY4" fmla="*/ 207787 h 2597082"/>
              <a:gd name="connsiteX5" fmla="*/ 4698224 w 4698224"/>
              <a:gd name="connsiteY5" fmla="*/ 2389092 h 2597082"/>
              <a:gd name="connsiteX6" fmla="*/ 4682023 w 4698224"/>
              <a:gd name="connsiteY6" fmla="*/ 2469337 h 2597082"/>
              <a:gd name="connsiteX7" fmla="*/ 4489301 w 4698224"/>
              <a:gd name="connsiteY7" fmla="*/ 2597082 h 2597082"/>
              <a:gd name="connsiteX8" fmla="*/ 209159 w 4698224"/>
              <a:gd name="connsiteY8" fmla="*/ 2597082 h 2597082"/>
              <a:gd name="connsiteX9" fmla="*/ 0 w 4698224"/>
              <a:gd name="connsiteY9" fmla="*/ 2387923 h 2597082"/>
              <a:gd name="connsiteX10" fmla="*/ 0 w 4698224"/>
              <a:gd name="connsiteY10" fmla="*/ 208956 h 2597082"/>
              <a:gd name="connsiteX11" fmla="*/ 167006 w 4698224"/>
              <a:gd name="connsiteY11" fmla="*/ 4046 h 2597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98224" h="2597082">
                <a:moveTo>
                  <a:pt x="207145" y="0"/>
                </a:moveTo>
                <a:lnTo>
                  <a:pt x="4491315" y="0"/>
                </a:lnTo>
                <a:lnTo>
                  <a:pt x="4531454" y="4046"/>
                </a:lnTo>
                <a:cubicBezTo>
                  <a:pt x="4599533" y="17977"/>
                  <a:pt x="4655563" y="64984"/>
                  <a:pt x="4682023" y="127542"/>
                </a:cubicBezTo>
                <a:lnTo>
                  <a:pt x="4698224" y="207787"/>
                </a:lnTo>
                <a:lnTo>
                  <a:pt x="4698224" y="2389092"/>
                </a:lnTo>
                <a:lnTo>
                  <a:pt x="4682023" y="2469337"/>
                </a:lnTo>
                <a:cubicBezTo>
                  <a:pt x="4650271" y="2544407"/>
                  <a:pt x="4575938" y="2597082"/>
                  <a:pt x="4489301" y="2597082"/>
                </a:cubicBezTo>
                <a:lnTo>
                  <a:pt x="209159" y="2597082"/>
                </a:lnTo>
                <a:cubicBezTo>
                  <a:pt x="93644" y="2597082"/>
                  <a:pt x="0" y="2503438"/>
                  <a:pt x="0" y="2387923"/>
                </a:cubicBezTo>
                <a:lnTo>
                  <a:pt x="0" y="208956"/>
                </a:lnTo>
                <a:cubicBezTo>
                  <a:pt x="0" y="107880"/>
                  <a:pt x="71696" y="23550"/>
                  <a:pt x="167006" y="4046"/>
                </a:cubicBezTo>
                <a:close/>
              </a:path>
            </a:pathLst>
          </a:custGeom>
        </p:spPr>
        <p:txBody>
          <a:bodyPr wrap="square">
            <a:noAutofit/>
          </a:bodyPr>
          <a:lstStyle/>
          <a:p>
            <a:endParaRPr lang="en-IN"/>
          </a:p>
        </p:txBody>
      </p:sp>
    </p:spTree>
    <p:extLst>
      <p:ext uri="{BB962C8B-B14F-4D97-AF65-F5344CB8AC3E}">
        <p14:creationId xmlns:p14="http://schemas.microsoft.com/office/powerpoint/2010/main" val="35441947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BA6D2A1-287A-CD6A-940B-E0E032C1DC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4F7D18B-52FD-05E9-2936-06CCB2AF67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71EFCA0-258E-8EE2-D312-5332FA561E4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53E0173-4562-4DCB-946F-7DE00745F592}" type="datetimeFigureOut">
              <a:rPr lang="en-IN" smtClean="0"/>
              <a:t>05-05-2024</a:t>
            </a:fld>
            <a:endParaRPr lang="en-IN"/>
          </a:p>
        </p:txBody>
      </p:sp>
      <p:sp>
        <p:nvSpPr>
          <p:cNvPr id="5" name="Footer Placeholder 4">
            <a:extLst>
              <a:ext uri="{FF2B5EF4-FFF2-40B4-BE49-F238E27FC236}">
                <a16:creationId xmlns:a16="http://schemas.microsoft.com/office/drawing/2014/main" id="{4A256506-09C6-01E8-46DB-D63ABEA2A5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7DE8529C-58A7-39D0-3596-A5E2C732F91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017E0DD-6A18-4676-ABBB-F43668895665}" type="slidenum">
              <a:rPr lang="en-IN" smtClean="0"/>
              <a:t>‹#›</a:t>
            </a:fld>
            <a:endParaRPr lang="en-IN"/>
          </a:p>
        </p:txBody>
      </p:sp>
    </p:spTree>
    <p:extLst>
      <p:ext uri="{BB962C8B-B14F-4D97-AF65-F5344CB8AC3E}">
        <p14:creationId xmlns:p14="http://schemas.microsoft.com/office/powerpoint/2010/main" val="1986538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6" r:id="rId8"/>
    <p:sldLayoutId id="2147483665" r:id="rId9"/>
    <p:sldLayoutId id="2147483664" r:id="rId10"/>
    <p:sldLayoutId id="2147483663" r:id="rId11"/>
    <p:sldLayoutId id="2147483662" r:id="rId12"/>
    <p:sldLayoutId id="2147483661" r:id="rId13"/>
    <p:sldLayoutId id="2147483660" r:id="rId14"/>
    <p:sldLayoutId id="2147483656" r:id="rId15"/>
    <p:sldLayoutId id="2147483657" r:id="rId16"/>
    <p:sldLayoutId id="2147483658" r:id="rId17"/>
    <p:sldLayoutId id="2147483659"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3.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1.xml"/><Relationship Id="rId4" Type="http://schemas.openxmlformats.org/officeDocument/2006/relationships/image" Target="../media/image11.jpg"/></Relationships>
</file>

<file path=ppt/slides/_rels/slide1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10.xml"/><Relationship Id="rId4" Type="http://schemas.openxmlformats.org/officeDocument/2006/relationships/image" Target="../media/image14.sv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Layout" Target="../slideLayouts/slideLayout12.xml"/><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Layout" Target="../slideLayouts/slideLayout11.xml"/><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1.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3.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1.xml"/><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1.xml"/><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g"/><Relationship Id="rId1" Type="http://schemas.openxmlformats.org/officeDocument/2006/relationships/slideLayout" Target="../slideLayouts/slideLayout9.xml"/><Relationship Id="rId4" Type="http://schemas.openxmlformats.org/officeDocument/2006/relationships/image" Target="../media/image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4C9C57F8-8814-8EC9-FAB6-74972E9931CC}"/>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6466" r="16466"/>
          <a:stretch>
            <a:fillRect/>
          </a:stretch>
        </p:blipFill>
        <p:spPr>
          <a:effectLst>
            <a:outerShdw blurRad="63500" sx="102000" sy="102000" algn="ctr" rotWithShape="0">
              <a:prstClr val="black">
                <a:alpha val="41000"/>
              </a:prstClr>
            </a:outerShdw>
          </a:effectLst>
        </p:spPr>
      </p:pic>
      <p:sp>
        <p:nvSpPr>
          <p:cNvPr id="5" name="Oval 4">
            <a:extLst>
              <a:ext uri="{FF2B5EF4-FFF2-40B4-BE49-F238E27FC236}">
                <a16:creationId xmlns:a16="http://schemas.microsoft.com/office/drawing/2014/main" id="{B3550E05-4E5C-561B-1C02-0A7E19CF2B18}"/>
              </a:ext>
            </a:extLst>
          </p:cNvPr>
          <p:cNvSpPr/>
          <p:nvPr/>
        </p:nvSpPr>
        <p:spPr>
          <a:xfrm>
            <a:off x="563302" y="766630"/>
            <a:ext cx="1447800" cy="1447800"/>
          </a:xfrm>
          <a:prstGeom prst="ellipse">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2381F00E-0680-3056-0DA1-9E2C7635ABEF}"/>
              </a:ext>
            </a:extLst>
          </p:cNvPr>
          <p:cNvSpPr txBox="1"/>
          <p:nvPr/>
        </p:nvSpPr>
        <p:spPr>
          <a:xfrm>
            <a:off x="6648452" y="2276122"/>
            <a:ext cx="3842795" cy="1323439"/>
          </a:xfrm>
          <a:prstGeom prst="rect">
            <a:avLst/>
          </a:prstGeom>
          <a:noFill/>
        </p:spPr>
        <p:txBody>
          <a:bodyPr wrap="square" rtlCol="0">
            <a:spAutoFit/>
          </a:bodyPr>
          <a:lstStyle/>
          <a:p>
            <a:r>
              <a:rPr lang="en-IN" sz="4000" dirty="0">
                <a:latin typeface="Biome" panose="020B0503030204020804" pitchFamily="34" charset="0"/>
                <a:cs typeface="Biome" panose="020B0503030204020804" pitchFamily="34" charset="0"/>
              </a:rPr>
              <a:t>WIRELESS NETWORKS</a:t>
            </a:r>
          </a:p>
        </p:txBody>
      </p:sp>
      <p:sp>
        <p:nvSpPr>
          <p:cNvPr id="7" name="TextBox 6">
            <a:extLst>
              <a:ext uri="{FF2B5EF4-FFF2-40B4-BE49-F238E27FC236}">
                <a16:creationId xmlns:a16="http://schemas.microsoft.com/office/drawing/2014/main" id="{635FEF9D-6767-7F96-A5DF-40B614412BB4}"/>
              </a:ext>
            </a:extLst>
          </p:cNvPr>
          <p:cNvSpPr txBox="1"/>
          <p:nvPr/>
        </p:nvSpPr>
        <p:spPr>
          <a:xfrm>
            <a:off x="6648452" y="1747777"/>
            <a:ext cx="1974687" cy="369332"/>
          </a:xfrm>
          <a:prstGeom prst="rect">
            <a:avLst/>
          </a:prstGeom>
          <a:noFill/>
        </p:spPr>
        <p:txBody>
          <a:bodyPr wrap="square" rtlCol="0">
            <a:spAutoFit/>
          </a:bodyPr>
          <a:lstStyle/>
          <a:p>
            <a:r>
              <a:rPr lang="en-IN" dirty="0">
                <a:solidFill>
                  <a:srgbClr val="5EB8B8"/>
                </a:solidFill>
                <a:latin typeface="Montserrat" pitchFamily="2" charset="0"/>
                <a:ea typeface="ADLaM Display" panose="02010000000000000000" pitchFamily="2" charset="0"/>
                <a:cs typeface="ADLaM Display" panose="02010000000000000000" pitchFamily="2" charset="0"/>
              </a:rPr>
              <a:t>BATCH 2</a:t>
            </a:r>
          </a:p>
        </p:txBody>
      </p:sp>
      <p:sp>
        <p:nvSpPr>
          <p:cNvPr id="8" name="Rectangle: Rounded Corners 7">
            <a:extLst>
              <a:ext uri="{FF2B5EF4-FFF2-40B4-BE49-F238E27FC236}">
                <a16:creationId xmlns:a16="http://schemas.microsoft.com/office/drawing/2014/main" id="{8E0B8724-494B-BFA0-0BEC-51F24C9B402B}"/>
              </a:ext>
            </a:extLst>
          </p:cNvPr>
          <p:cNvSpPr/>
          <p:nvPr/>
        </p:nvSpPr>
        <p:spPr>
          <a:xfrm>
            <a:off x="6096000" y="4178461"/>
            <a:ext cx="5166167" cy="1469985"/>
          </a:xfrm>
          <a:prstGeom prst="roundRect">
            <a:avLst/>
          </a:prstGeom>
          <a:solidFill>
            <a:schemeClr val="bg1"/>
          </a:solidFill>
          <a:ln>
            <a:noFill/>
          </a:ln>
          <a:effectLst>
            <a:outerShdw blurRad="381000" sx="103000" sy="103000" algn="ctr" rotWithShape="0">
              <a:prstClr val="black">
                <a:alpha val="2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ectangle: Rounded Corners 20">
            <a:extLst>
              <a:ext uri="{FF2B5EF4-FFF2-40B4-BE49-F238E27FC236}">
                <a16:creationId xmlns:a16="http://schemas.microsoft.com/office/drawing/2014/main" id="{895F11A9-01FA-2937-FEE0-1573EAFC43C9}"/>
              </a:ext>
            </a:extLst>
          </p:cNvPr>
          <p:cNvSpPr/>
          <p:nvPr/>
        </p:nvSpPr>
        <p:spPr>
          <a:xfrm>
            <a:off x="6400800" y="4434840"/>
            <a:ext cx="116840" cy="944880"/>
          </a:xfrm>
          <a:prstGeom prst="roundRect">
            <a:avLst>
              <a:gd name="adj" fmla="val 9091"/>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6B641C98-4D7E-67DF-1B8D-B9F357F22D63}"/>
              </a:ext>
            </a:extLst>
          </p:cNvPr>
          <p:cNvSpPr txBox="1"/>
          <p:nvPr/>
        </p:nvSpPr>
        <p:spPr>
          <a:xfrm>
            <a:off x="6648452" y="4434840"/>
            <a:ext cx="1748788" cy="923330"/>
          </a:xfrm>
          <a:prstGeom prst="rect">
            <a:avLst/>
          </a:prstGeom>
          <a:noFill/>
        </p:spPr>
        <p:txBody>
          <a:bodyPr wrap="square" rtlCol="0">
            <a:spAutoFit/>
          </a:bodyPr>
          <a:lstStyle/>
          <a:p>
            <a:r>
              <a:rPr lang="en-IN" sz="3600" dirty="0">
                <a:latin typeface="Biome" panose="020B0503030204020804" pitchFamily="34" charset="0"/>
                <a:cs typeface="Biome" panose="020B0503030204020804" pitchFamily="34" charset="0"/>
              </a:rPr>
              <a:t>2024</a:t>
            </a:r>
          </a:p>
          <a:p>
            <a:r>
              <a:rPr lang="en-IN" sz="1600" dirty="0">
                <a:latin typeface="Montserrat" pitchFamily="2" charset="0"/>
                <a:cs typeface="Biome" panose="020B0503030204020804" pitchFamily="34" charset="0"/>
              </a:rPr>
              <a:t>March, 2024</a:t>
            </a:r>
          </a:p>
        </p:txBody>
      </p:sp>
      <p:sp>
        <p:nvSpPr>
          <p:cNvPr id="14" name="TextBox 13">
            <a:extLst>
              <a:ext uri="{FF2B5EF4-FFF2-40B4-BE49-F238E27FC236}">
                <a16:creationId xmlns:a16="http://schemas.microsoft.com/office/drawing/2014/main" id="{E861BDE9-0B18-2597-D978-67C86066D0BF}"/>
              </a:ext>
            </a:extLst>
          </p:cNvPr>
          <p:cNvSpPr txBox="1"/>
          <p:nvPr/>
        </p:nvSpPr>
        <p:spPr>
          <a:xfrm>
            <a:off x="8951089" y="4727228"/>
            <a:ext cx="2326511" cy="338554"/>
          </a:xfrm>
          <a:prstGeom prst="rect">
            <a:avLst/>
          </a:prstGeom>
          <a:noFill/>
        </p:spPr>
        <p:txBody>
          <a:bodyPr wrap="square" rtlCol="0">
            <a:spAutoFit/>
          </a:bodyPr>
          <a:lstStyle/>
          <a:p>
            <a:r>
              <a:rPr lang="en-IN" sz="1600" dirty="0" err="1">
                <a:latin typeface="Montserrat" pitchFamily="2" charset="0"/>
                <a:ea typeface="Open Sans" pitchFamily="2" charset="0"/>
                <a:cs typeface="Poppins Medium" panose="00000600000000000000" pitchFamily="50" charset="0"/>
              </a:rPr>
              <a:t>Vignan</a:t>
            </a:r>
            <a:r>
              <a:rPr lang="en-IN" sz="1600" dirty="0">
                <a:latin typeface="Montserrat" pitchFamily="2" charset="0"/>
                <a:ea typeface="Open Sans" pitchFamily="2" charset="0"/>
                <a:cs typeface="Poppins Medium" panose="00000600000000000000" pitchFamily="50" charset="0"/>
              </a:rPr>
              <a:t> University</a:t>
            </a:r>
          </a:p>
        </p:txBody>
      </p:sp>
      <p:pic>
        <p:nvPicPr>
          <p:cNvPr id="15" name="Graphic 14" descr="Connections with solid fill">
            <a:extLst>
              <a:ext uri="{FF2B5EF4-FFF2-40B4-BE49-F238E27FC236}">
                <a16:creationId xmlns:a16="http://schemas.microsoft.com/office/drawing/2014/main" id="{6F99198F-631A-9030-44DD-8E1B6F41606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347838" y="134405"/>
            <a:ext cx="616524" cy="616524"/>
          </a:xfrm>
          <a:prstGeom prst="rect">
            <a:avLst/>
          </a:prstGeom>
        </p:spPr>
      </p:pic>
    </p:spTree>
    <p:extLst>
      <p:ext uri="{BB962C8B-B14F-4D97-AF65-F5344CB8AC3E}">
        <p14:creationId xmlns:p14="http://schemas.microsoft.com/office/powerpoint/2010/main" val="10984637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38FEA4-0CA3-2FD8-2952-FAB5D8299925}"/>
            </a:ext>
          </a:extLst>
        </p:cNvPr>
        <p:cNvGrpSpPr/>
        <p:nvPr/>
      </p:nvGrpSpPr>
      <p:grpSpPr>
        <a:xfrm>
          <a:off x="0" y="0"/>
          <a:ext cx="0" cy="0"/>
          <a:chOff x="0" y="0"/>
          <a:chExt cx="0" cy="0"/>
        </a:xfrm>
      </p:grpSpPr>
      <p:pic>
        <p:nvPicPr>
          <p:cNvPr id="26" name="Graphic 25" descr="Connections with solid fill">
            <a:extLst>
              <a:ext uri="{FF2B5EF4-FFF2-40B4-BE49-F238E27FC236}">
                <a16:creationId xmlns:a16="http://schemas.microsoft.com/office/drawing/2014/main" id="{98E073A2-1884-B711-5AC7-8C51AB09B97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47838" y="134405"/>
            <a:ext cx="616524" cy="616524"/>
          </a:xfrm>
          <a:prstGeom prst="rect">
            <a:avLst/>
          </a:prstGeom>
        </p:spPr>
      </p:pic>
      <p:pic>
        <p:nvPicPr>
          <p:cNvPr id="4" name="Picture Placeholder 14">
            <a:extLst>
              <a:ext uri="{FF2B5EF4-FFF2-40B4-BE49-F238E27FC236}">
                <a16:creationId xmlns:a16="http://schemas.microsoft.com/office/drawing/2014/main" id="{8E7B816B-E910-2F8B-EECC-C8A73D0D552C}"/>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t="15287" b="15287"/>
          <a:stretch/>
        </p:blipFill>
        <p:spPr>
          <a:xfrm>
            <a:off x="7187291" y="4040672"/>
            <a:ext cx="4205288" cy="1849120"/>
          </a:xfrm>
          <a:effectLst>
            <a:outerShdw blurRad="63500" sx="102000" sy="102000" algn="ctr" rotWithShape="0">
              <a:prstClr val="black">
                <a:alpha val="40000"/>
              </a:prstClr>
            </a:outerShdw>
          </a:effectLst>
        </p:spPr>
      </p:pic>
      <p:sp>
        <p:nvSpPr>
          <p:cNvPr id="29" name="TextBox 28">
            <a:extLst>
              <a:ext uri="{FF2B5EF4-FFF2-40B4-BE49-F238E27FC236}">
                <a16:creationId xmlns:a16="http://schemas.microsoft.com/office/drawing/2014/main" id="{A4A1BD6E-A27F-876A-20AA-BA0D7591FF76}"/>
              </a:ext>
            </a:extLst>
          </p:cNvPr>
          <p:cNvSpPr txBox="1"/>
          <p:nvPr/>
        </p:nvSpPr>
        <p:spPr>
          <a:xfrm>
            <a:off x="7146175" y="1012152"/>
            <a:ext cx="4287520" cy="1246495"/>
          </a:xfrm>
          <a:prstGeom prst="rect">
            <a:avLst/>
          </a:prstGeom>
          <a:noFill/>
        </p:spPr>
        <p:txBody>
          <a:bodyPr wrap="square" rtlCol="0">
            <a:spAutoFit/>
          </a:bodyPr>
          <a:lstStyle/>
          <a:p>
            <a:r>
              <a:rPr lang="en-US" sz="2500" dirty="0">
                <a:latin typeface="Exo Black" pitchFamily="2" charset="0"/>
                <a:ea typeface="ADLaM Display" panose="02010000000000000000" pitchFamily="2" charset="0"/>
                <a:cs typeface="ADLaM Display" panose="02010000000000000000" pitchFamily="2" charset="0"/>
              </a:rPr>
              <a:t>Why Radio Waves Don't Always Follow a Straight Line</a:t>
            </a:r>
            <a:endParaRPr lang="en-IN" sz="2500" dirty="0">
              <a:latin typeface="Exo Black" pitchFamily="2" charset="0"/>
              <a:ea typeface="ADLaM Display" panose="02010000000000000000" pitchFamily="2" charset="0"/>
              <a:cs typeface="ADLaM Display" panose="02010000000000000000" pitchFamily="2" charset="0"/>
            </a:endParaRPr>
          </a:p>
        </p:txBody>
      </p:sp>
      <p:sp>
        <p:nvSpPr>
          <p:cNvPr id="30" name="TextBox 29">
            <a:extLst>
              <a:ext uri="{FF2B5EF4-FFF2-40B4-BE49-F238E27FC236}">
                <a16:creationId xmlns:a16="http://schemas.microsoft.com/office/drawing/2014/main" id="{01F1FCDA-7F6B-369F-2C8C-4F152AD0498E}"/>
              </a:ext>
            </a:extLst>
          </p:cNvPr>
          <p:cNvSpPr txBox="1"/>
          <p:nvPr/>
        </p:nvSpPr>
        <p:spPr>
          <a:xfrm>
            <a:off x="7195859" y="2577775"/>
            <a:ext cx="4460241" cy="523220"/>
          </a:xfrm>
          <a:prstGeom prst="rect">
            <a:avLst/>
          </a:prstGeom>
          <a:noFill/>
        </p:spPr>
        <p:txBody>
          <a:bodyPr wrap="square">
            <a:spAutoFit/>
          </a:bodyPr>
          <a:lstStyle/>
          <a:p>
            <a:r>
              <a:rPr lang="en-US" sz="1400" b="0" i="0" dirty="0">
                <a:solidFill>
                  <a:srgbClr val="7F7F7F"/>
                </a:solidFill>
                <a:effectLst/>
                <a:latin typeface="Montserrat" pitchFamily="2" charset="0"/>
              </a:rPr>
              <a:t>Radio waves do not always follow a straight line due to several factors</a:t>
            </a:r>
            <a:endParaRPr lang="en-IN" sz="1400" dirty="0">
              <a:solidFill>
                <a:srgbClr val="7F7F7F"/>
              </a:solidFill>
              <a:latin typeface="Montserrat" pitchFamily="2" charset="0"/>
            </a:endParaRPr>
          </a:p>
        </p:txBody>
      </p:sp>
      <p:grpSp>
        <p:nvGrpSpPr>
          <p:cNvPr id="31" name="Group 30">
            <a:extLst>
              <a:ext uri="{FF2B5EF4-FFF2-40B4-BE49-F238E27FC236}">
                <a16:creationId xmlns:a16="http://schemas.microsoft.com/office/drawing/2014/main" id="{24EE117C-C2C4-E63F-4965-338EB4CFDF82}"/>
              </a:ext>
            </a:extLst>
          </p:cNvPr>
          <p:cNvGrpSpPr/>
          <p:nvPr/>
        </p:nvGrpSpPr>
        <p:grpSpPr>
          <a:xfrm>
            <a:off x="995677" y="1012152"/>
            <a:ext cx="5118873" cy="1565623"/>
            <a:chOff x="995677" y="1012152"/>
            <a:chExt cx="5118873" cy="1565623"/>
          </a:xfrm>
        </p:grpSpPr>
        <p:grpSp>
          <p:nvGrpSpPr>
            <p:cNvPr id="22" name="Group 21">
              <a:extLst>
                <a:ext uri="{FF2B5EF4-FFF2-40B4-BE49-F238E27FC236}">
                  <a16:creationId xmlns:a16="http://schemas.microsoft.com/office/drawing/2014/main" id="{9BAF6A7C-3913-C9CB-27AD-3094322D6698}"/>
                </a:ext>
              </a:extLst>
            </p:cNvPr>
            <p:cNvGrpSpPr/>
            <p:nvPr/>
          </p:nvGrpSpPr>
          <p:grpSpPr>
            <a:xfrm>
              <a:off x="995677" y="1012152"/>
              <a:ext cx="5118873" cy="1565623"/>
              <a:chOff x="6390637" y="1001992"/>
              <a:chExt cx="5118873" cy="1565623"/>
            </a:xfrm>
          </p:grpSpPr>
          <p:sp>
            <p:nvSpPr>
              <p:cNvPr id="23" name="Rectangle: Rounded Corners 22">
                <a:extLst>
                  <a:ext uri="{FF2B5EF4-FFF2-40B4-BE49-F238E27FC236}">
                    <a16:creationId xmlns:a16="http://schemas.microsoft.com/office/drawing/2014/main" id="{3E6C4650-0F85-4B60-A60F-07AB545BABC2}"/>
                  </a:ext>
                </a:extLst>
              </p:cNvPr>
              <p:cNvSpPr/>
              <p:nvPr/>
            </p:nvSpPr>
            <p:spPr>
              <a:xfrm>
                <a:off x="6390637" y="1001992"/>
                <a:ext cx="5118873" cy="1565623"/>
              </a:xfrm>
              <a:prstGeom prst="roundRect">
                <a:avLst>
                  <a:gd name="adj" fmla="val 17531"/>
                </a:avLst>
              </a:prstGeom>
              <a:solidFill>
                <a:schemeClr val="bg1"/>
              </a:solidFill>
              <a:ln>
                <a:noFill/>
              </a:ln>
              <a:effectLst>
                <a:outerShdw blurRad="127000" sx="101000" sy="101000" algn="ctr" rotWithShape="0">
                  <a:prstClr val="black">
                    <a:alpha val="3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4" name="Group 23">
                <a:extLst>
                  <a:ext uri="{FF2B5EF4-FFF2-40B4-BE49-F238E27FC236}">
                    <a16:creationId xmlns:a16="http://schemas.microsoft.com/office/drawing/2014/main" id="{1A8E8BE6-F148-14CC-40C2-F5DE8E552F3E}"/>
                  </a:ext>
                </a:extLst>
              </p:cNvPr>
              <p:cNvGrpSpPr/>
              <p:nvPr/>
            </p:nvGrpSpPr>
            <p:grpSpPr>
              <a:xfrm>
                <a:off x="6698351" y="1458144"/>
                <a:ext cx="778573" cy="734604"/>
                <a:chOff x="6563366" y="1434313"/>
                <a:chExt cx="753983" cy="661689"/>
              </a:xfrm>
            </p:grpSpPr>
            <p:sp>
              <p:nvSpPr>
                <p:cNvPr id="27" name="Rectangle: Rounded Corners 26">
                  <a:extLst>
                    <a:ext uri="{FF2B5EF4-FFF2-40B4-BE49-F238E27FC236}">
                      <a16:creationId xmlns:a16="http://schemas.microsoft.com/office/drawing/2014/main" id="{CF684872-D941-421E-6C59-278AEA1514F7}"/>
                    </a:ext>
                  </a:extLst>
                </p:cNvPr>
                <p:cNvSpPr/>
                <p:nvPr/>
              </p:nvSpPr>
              <p:spPr>
                <a:xfrm>
                  <a:off x="6563366" y="1434313"/>
                  <a:ext cx="670339" cy="661689"/>
                </a:xfrm>
                <a:prstGeom prst="roundRect">
                  <a:avLst>
                    <a:gd name="adj" fmla="val 9091"/>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TextBox 27">
                  <a:extLst>
                    <a:ext uri="{FF2B5EF4-FFF2-40B4-BE49-F238E27FC236}">
                      <a16:creationId xmlns:a16="http://schemas.microsoft.com/office/drawing/2014/main" id="{1423C0CC-A200-E51E-DFB7-4ECFE5F585C1}"/>
                    </a:ext>
                  </a:extLst>
                </p:cNvPr>
                <p:cNvSpPr txBox="1"/>
                <p:nvPr/>
              </p:nvSpPr>
              <p:spPr>
                <a:xfrm>
                  <a:off x="6647011" y="1583988"/>
                  <a:ext cx="670338" cy="360396"/>
                </a:xfrm>
                <a:prstGeom prst="rect">
                  <a:avLst/>
                </a:prstGeom>
                <a:noFill/>
              </p:spPr>
              <p:txBody>
                <a:bodyPr wrap="square" rtlCol="0">
                  <a:spAutoFit/>
                </a:bodyPr>
                <a:lstStyle/>
                <a:p>
                  <a:r>
                    <a:rPr lang="en-IN" sz="2000" dirty="0">
                      <a:solidFill>
                        <a:schemeClr val="bg1"/>
                      </a:solidFill>
                      <a:latin typeface="Biome" panose="020B0503030204020804" pitchFamily="34" charset="0"/>
                      <a:cs typeface="Biome" panose="020B0503030204020804" pitchFamily="34" charset="0"/>
                    </a:rPr>
                    <a:t>01</a:t>
                  </a:r>
                </a:p>
              </p:txBody>
            </p:sp>
          </p:grpSp>
          <p:sp>
            <p:nvSpPr>
              <p:cNvPr id="25" name="TextBox 24">
                <a:extLst>
                  <a:ext uri="{FF2B5EF4-FFF2-40B4-BE49-F238E27FC236}">
                    <a16:creationId xmlns:a16="http://schemas.microsoft.com/office/drawing/2014/main" id="{119DB8A0-A6B7-E3C6-AD68-B264DAB470EF}"/>
                  </a:ext>
                </a:extLst>
              </p:cNvPr>
              <p:cNvSpPr txBox="1"/>
              <p:nvPr/>
            </p:nvSpPr>
            <p:spPr>
              <a:xfrm>
                <a:off x="7578751" y="1482438"/>
                <a:ext cx="3880843" cy="646331"/>
              </a:xfrm>
              <a:prstGeom prst="rect">
                <a:avLst/>
              </a:prstGeom>
              <a:noFill/>
            </p:spPr>
            <p:txBody>
              <a:bodyPr wrap="square">
                <a:spAutoFit/>
              </a:bodyPr>
              <a:lstStyle/>
              <a:p>
                <a:r>
                  <a:rPr lang="en-US" sz="1200" b="0" i="0" dirty="0">
                    <a:solidFill>
                      <a:schemeClr val="tx1">
                        <a:lumMod val="50000"/>
                        <a:lumOff val="50000"/>
                      </a:schemeClr>
                    </a:solidFill>
                    <a:effectLst/>
                    <a:latin typeface="Montserrat" pitchFamily="2" charset="0"/>
                  </a:rPr>
                  <a:t>Radio waves can bend as they pass through different mediums (for example, air and water), causing them to travel along a curved path.</a:t>
                </a:r>
                <a:endParaRPr lang="en-IN" sz="1200" dirty="0">
                  <a:solidFill>
                    <a:schemeClr val="tx1">
                      <a:lumMod val="50000"/>
                      <a:lumOff val="50000"/>
                    </a:schemeClr>
                  </a:solidFill>
                  <a:latin typeface="Montserrat" pitchFamily="2" charset="0"/>
                </a:endParaRPr>
              </a:p>
            </p:txBody>
          </p:sp>
        </p:grpSp>
        <p:sp>
          <p:nvSpPr>
            <p:cNvPr id="2" name="TextBox 1">
              <a:extLst>
                <a:ext uri="{FF2B5EF4-FFF2-40B4-BE49-F238E27FC236}">
                  <a16:creationId xmlns:a16="http://schemas.microsoft.com/office/drawing/2014/main" id="{A797A8E7-D6DE-0B1D-AE51-CCB554E16821}"/>
                </a:ext>
              </a:extLst>
            </p:cNvPr>
            <p:cNvSpPr txBox="1"/>
            <p:nvPr/>
          </p:nvSpPr>
          <p:spPr>
            <a:xfrm>
              <a:off x="3027018" y="1100088"/>
              <a:ext cx="2915920" cy="338554"/>
            </a:xfrm>
            <a:prstGeom prst="rect">
              <a:avLst/>
            </a:prstGeom>
            <a:noFill/>
          </p:spPr>
          <p:txBody>
            <a:bodyPr wrap="square" rtlCol="0">
              <a:spAutoFit/>
            </a:bodyPr>
            <a:lstStyle/>
            <a:p>
              <a:r>
                <a:rPr lang="en-US" sz="1600" dirty="0">
                  <a:latin typeface="Gilmer Bold" panose="00000800000000000000" pitchFamily="50" charset="0"/>
                </a:rPr>
                <a:t>Refraction</a:t>
              </a:r>
              <a:endParaRPr lang="en-IN" sz="1600" dirty="0">
                <a:latin typeface="Gilmer Bold" panose="00000800000000000000" pitchFamily="50" charset="0"/>
              </a:endParaRPr>
            </a:p>
          </p:txBody>
        </p:sp>
      </p:grpSp>
      <p:grpSp>
        <p:nvGrpSpPr>
          <p:cNvPr id="32" name="Group 31">
            <a:extLst>
              <a:ext uri="{FF2B5EF4-FFF2-40B4-BE49-F238E27FC236}">
                <a16:creationId xmlns:a16="http://schemas.microsoft.com/office/drawing/2014/main" id="{7EA2707A-955E-C4A6-A531-6F07C896BCD0}"/>
              </a:ext>
            </a:extLst>
          </p:cNvPr>
          <p:cNvGrpSpPr/>
          <p:nvPr/>
        </p:nvGrpSpPr>
        <p:grpSpPr>
          <a:xfrm>
            <a:off x="995677" y="2750162"/>
            <a:ext cx="5118873" cy="1565623"/>
            <a:chOff x="995677" y="1012152"/>
            <a:chExt cx="5118873" cy="1565623"/>
          </a:xfrm>
        </p:grpSpPr>
        <p:grpSp>
          <p:nvGrpSpPr>
            <p:cNvPr id="33" name="Group 32">
              <a:extLst>
                <a:ext uri="{FF2B5EF4-FFF2-40B4-BE49-F238E27FC236}">
                  <a16:creationId xmlns:a16="http://schemas.microsoft.com/office/drawing/2014/main" id="{B4339D9E-ACD7-A754-1E8A-6C01D84BC28F}"/>
                </a:ext>
              </a:extLst>
            </p:cNvPr>
            <p:cNvGrpSpPr/>
            <p:nvPr/>
          </p:nvGrpSpPr>
          <p:grpSpPr>
            <a:xfrm>
              <a:off x="995677" y="1012152"/>
              <a:ext cx="5118873" cy="1565623"/>
              <a:chOff x="6390637" y="1001992"/>
              <a:chExt cx="5118873" cy="1565623"/>
            </a:xfrm>
          </p:grpSpPr>
          <p:sp>
            <p:nvSpPr>
              <p:cNvPr id="35" name="Rectangle: Rounded Corners 34">
                <a:extLst>
                  <a:ext uri="{FF2B5EF4-FFF2-40B4-BE49-F238E27FC236}">
                    <a16:creationId xmlns:a16="http://schemas.microsoft.com/office/drawing/2014/main" id="{66BF9E96-4C4E-3BFB-2FDA-50FB456D37DD}"/>
                  </a:ext>
                </a:extLst>
              </p:cNvPr>
              <p:cNvSpPr/>
              <p:nvPr/>
            </p:nvSpPr>
            <p:spPr>
              <a:xfrm>
                <a:off x="6390637" y="1001992"/>
                <a:ext cx="5118873" cy="1565623"/>
              </a:xfrm>
              <a:prstGeom prst="roundRect">
                <a:avLst>
                  <a:gd name="adj" fmla="val 17531"/>
                </a:avLst>
              </a:prstGeom>
              <a:solidFill>
                <a:schemeClr val="bg1"/>
              </a:solidFill>
              <a:ln>
                <a:noFill/>
              </a:ln>
              <a:effectLst>
                <a:outerShdw blurRad="127000" sx="101000" sy="101000" algn="ctr" rotWithShape="0">
                  <a:prstClr val="black">
                    <a:alpha val="3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6" name="Group 35">
                <a:extLst>
                  <a:ext uri="{FF2B5EF4-FFF2-40B4-BE49-F238E27FC236}">
                    <a16:creationId xmlns:a16="http://schemas.microsoft.com/office/drawing/2014/main" id="{19DFD501-DFBA-DC61-5592-749F1015C603}"/>
                  </a:ext>
                </a:extLst>
              </p:cNvPr>
              <p:cNvGrpSpPr/>
              <p:nvPr/>
            </p:nvGrpSpPr>
            <p:grpSpPr>
              <a:xfrm>
                <a:off x="6698351" y="1458144"/>
                <a:ext cx="778573" cy="734604"/>
                <a:chOff x="6563366" y="1434313"/>
                <a:chExt cx="753983" cy="661689"/>
              </a:xfrm>
            </p:grpSpPr>
            <p:sp>
              <p:nvSpPr>
                <p:cNvPr id="38" name="Rectangle: Rounded Corners 37">
                  <a:extLst>
                    <a:ext uri="{FF2B5EF4-FFF2-40B4-BE49-F238E27FC236}">
                      <a16:creationId xmlns:a16="http://schemas.microsoft.com/office/drawing/2014/main" id="{D5505934-5959-0F29-96A5-2AB99343F131}"/>
                    </a:ext>
                  </a:extLst>
                </p:cNvPr>
                <p:cNvSpPr/>
                <p:nvPr/>
              </p:nvSpPr>
              <p:spPr>
                <a:xfrm>
                  <a:off x="6563366" y="1434313"/>
                  <a:ext cx="670339" cy="661689"/>
                </a:xfrm>
                <a:prstGeom prst="roundRect">
                  <a:avLst>
                    <a:gd name="adj" fmla="val 9091"/>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TextBox 38">
                  <a:extLst>
                    <a:ext uri="{FF2B5EF4-FFF2-40B4-BE49-F238E27FC236}">
                      <a16:creationId xmlns:a16="http://schemas.microsoft.com/office/drawing/2014/main" id="{999F47E5-3B5C-C646-FEC8-43AD17641C07}"/>
                    </a:ext>
                  </a:extLst>
                </p:cNvPr>
                <p:cNvSpPr txBox="1"/>
                <p:nvPr/>
              </p:nvSpPr>
              <p:spPr>
                <a:xfrm>
                  <a:off x="6647011" y="1583988"/>
                  <a:ext cx="670338" cy="360396"/>
                </a:xfrm>
                <a:prstGeom prst="rect">
                  <a:avLst/>
                </a:prstGeom>
                <a:noFill/>
              </p:spPr>
              <p:txBody>
                <a:bodyPr wrap="square" rtlCol="0">
                  <a:spAutoFit/>
                </a:bodyPr>
                <a:lstStyle/>
                <a:p>
                  <a:r>
                    <a:rPr lang="en-IN" sz="2000" dirty="0">
                      <a:solidFill>
                        <a:schemeClr val="bg1"/>
                      </a:solidFill>
                      <a:latin typeface="Biome" panose="020B0503030204020804" pitchFamily="34" charset="0"/>
                      <a:cs typeface="Biome" panose="020B0503030204020804" pitchFamily="34" charset="0"/>
                    </a:rPr>
                    <a:t>02</a:t>
                  </a:r>
                </a:p>
              </p:txBody>
            </p:sp>
          </p:grpSp>
          <p:sp>
            <p:nvSpPr>
              <p:cNvPr id="37" name="TextBox 36">
                <a:extLst>
                  <a:ext uri="{FF2B5EF4-FFF2-40B4-BE49-F238E27FC236}">
                    <a16:creationId xmlns:a16="http://schemas.microsoft.com/office/drawing/2014/main" id="{4040CA51-B250-6D0F-EEC4-8E990D008240}"/>
                  </a:ext>
                </a:extLst>
              </p:cNvPr>
              <p:cNvSpPr txBox="1"/>
              <p:nvPr/>
            </p:nvSpPr>
            <p:spPr>
              <a:xfrm>
                <a:off x="7628666" y="1505777"/>
                <a:ext cx="3709231" cy="646331"/>
              </a:xfrm>
              <a:prstGeom prst="rect">
                <a:avLst/>
              </a:prstGeom>
              <a:noFill/>
            </p:spPr>
            <p:txBody>
              <a:bodyPr wrap="square">
                <a:spAutoFit/>
              </a:bodyPr>
              <a:lstStyle/>
              <a:p>
                <a:r>
                  <a:rPr lang="en-US" sz="1200" b="0" i="0" dirty="0">
                    <a:solidFill>
                      <a:srgbClr val="7F7F7F"/>
                    </a:solidFill>
                    <a:effectLst/>
                    <a:latin typeface="Montserrat" pitchFamily="2" charset="0"/>
                  </a:rPr>
                  <a:t>When radio waves approach an impediment, they might spread out and take a curved route.</a:t>
                </a:r>
              </a:p>
            </p:txBody>
          </p:sp>
        </p:grpSp>
        <p:sp>
          <p:nvSpPr>
            <p:cNvPr id="34" name="TextBox 33">
              <a:extLst>
                <a:ext uri="{FF2B5EF4-FFF2-40B4-BE49-F238E27FC236}">
                  <a16:creationId xmlns:a16="http://schemas.microsoft.com/office/drawing/2014/main" id="{1C9AA5E5-2F2B-E243-72B8-3F7E75FE88AD}"/>
                </a:ext>
              </a:extLst>
            </p:cNvPr>
            <p:cNvSpPr txBox="1"/>
            <p:nvPr/>
          </p:nvSpPr>
          <p:spPr>
            <a:xfrm>
              <a:off x="3027018" y="1136796"/>
              <a:ext cx="2915920" cy="338554"/>
            </a:xfrm>
            <a:prstGeom prst="rect">
              <a:avLst/>
            </a:prstGeom>
            <a:noFill/>
          </p:spPr>
          <p:txBody>
            <a:bodyPr wrap="square" rtlCol="0">
              <a:spAutoFit/>
            </a:bodyPr>
            <a:lstStyle/>
            <a:p>
              <a:r>
                <a:rPr lang="en-US" sz="1600" dirty="0">
                  <a:latin typeface="Gilmer Bold" panose="00000800000000000000" pitchFamily="50" charset="0"/>
                </a:rPr>
                <a:t>Diffraction</a:t>
              </a:r>
              <a:endParaRPr lang="en-IN" sz="1600" dirty="0">
                <a:latin typeface="Gilmer Bold" panose="00000800000000000000" pitchFamily="50" charset="0"/>
              </a:endParaRPr>
            </a:p>
          </p:txBody>
        </p:sp>
      </p:grpSp>
      <p:grpSp>
        <p:nvGrpSpPr>
          <p:cNvPr id="40" name="Group 39">
            <a:extLst>
              <a:ext uri="{FF2B5EF4-FFF2-40B4-BE49-F238E27FC236}">
                <a16:creationId xmlns:a16="http://schemas.microsoft.com/office/drawing/2014/main" id="{CAF17B0D-8A04-CF88-BCE2-15F2983CC504}"/>
              </a:ext>
            </a:extLst>
          </p:cNvPr>
          <p:cNvGrpSpPr/>
          <p:nvPr/>
        </p:nvGrpSpPr>
        <p:grpSpPr>
          <a:xfrm>
            <a:off x="995677" y="4471196"/>
            <a:ext cx="5118873" cy="1565623"/>
            <a:chOff x="995677" y="1012152"/>
            <a:chExt cx="5118873" cy="1565623"/>
          </a:xfrm>
        </p:grpSpPr>
        <p:grpSp>
          <p:nvGrpSpPr>
            <p:cNvPr id="41" name="Group 40">
              <a:extLst>
                <a:ext uri="{FF2B5EF4-FFF2-40B4-BE49-F238E27FC236}">
                  <a16:creationId xmlns:a16="http://schemas.microsoft.com/office/drawing/2014/main" id="{DF5749CB-318B-0FB4-6C45-1A344D22E684}"/>
                </a:ext>
              </a:extLst>
            </p:cNvPr>
            <p:cNvGrpSpPr/>
            <p:nvPr/>
          </p:nvGrpSpPr>
          <p:grpSpPr>
            <a:xfrm>
              <a:off x="995677" y="1012152"/>
              <a:ext cx="5118873" cy="1565623"/>
              <a:chOff x="6390637" y="1001992"/>
              <a:chExt cx="5118873" cy="1565623"/>
            </a:xfrm>
          </p:grpSpPr>
          <p:sp>
            <p:nvSpPr>
              <p:cNvPr id="43" name="Rectangle: Rounded Corners 42">
                <a:extLst>
                  <a:ext uri="{FF2B5EF4-FFF2-40B4-BE49-F238E27FC236}">
                    <a16:creationId xmlns:a16="http://schemas.microsoft.com/office/drawing/2014/main" id="{A6861118-B64B-2F04-634C-D6ECA98E7F26}"/>
                  </a:ext>
                </a:extLst>
              </p:cNvPr>
              <p:cNvSpPr/>
              <p:nvPr/>
            </p:nvSpPr>
            <p:spPr>
              <a:xfrm>
                <a:off x="6390637" y="1001992"/>
                <a:ext cx="5118873" cy="1565623"/>
              </a:xfrm>
              <a:prstGeom prst="roundRect">
                <a:avLst>
                  <a:gd name="adj" fmla="val 17531"/>
                </a:avLst>
              </a:prstGeom>
              <a:solidFill>
                <a:schemeClr val="bg1"/>
              </a:solidFill>
              <a:ln>
                <a:noFill/>
              </a:ln>
              <a:effectLst>
                <a:outerShdw blurRad="127000" sx="101000" sy="101000" algn="ctr" rotWithShape="0">
                  <a:prstClr val="black">
                    <a:alpha val="3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44" name="Group 43">
                <a:extLst>
                  <a:ext uri="{FF2B5EF4-FFF2-40B4-BE49-F238E27FC236}">
                    <a16:creationId xmlns:a16="http://schemas.microsoft.com/office/drawing/2014/main" id="{860FDD8C-DE7D-E7FF-6CBC-17F75AC52E54}"/>
                  </a:ext>
                </a:extLst>
              </p:cNvPr>
              <p:cNvGrpSpPr/>
              <p:nvPr/>
            </p:nvGrpSpPr>
            <p:grpSpPr>
              <a:xfrm>
                <a:off x="6698351" y="1458144"/>
                <a:ext cx="778573" cy="734604"/>
                <a:chOff x="6563366" y="1434313"/>
                <a:chExt cx="753983" cy="661689"/>
              </a:xfrm>
            </p:grpSpPr>
            <p:sp>
              <p:nvSpPr>
                <p:cNvPr id="46" name="Rectangle: Rounded Corners 45">
                  <a:extLst>
                    <a:ext uri="{FF2B5EF4-FFF2-40B4-BE49-F238E27FC236}">
                      <a16:creationId xmlns:a16="http://schemas.microsoft.com/office/drawing/2014/main" id="{1C1C707E-6399-E9B0-3405-3A7C0C01DB6F}"/>
                    </a:ext>
                  </a:extLst>
                </p:cNvPr>
                <p:cNvSpPr/>
                <p:nvPr/>
              </p:nvSpPr>
              <p:spPr>
                <a:xfrm>
                  <a:off x="6563366" y="1434313"/>
                  <a:ext cx="670339" cy="661689"/>
                </a:xfrm>
                <a:prstGeom prst="roundRect">
                  <a:avLst>
                    <a:gd name="adj" fmla="val 9091"/>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 name="TextBox 46">
                  <a:extLst>
                    <a:ext uri="{FF2B5EF4-FFF2-40B4-BE49-F238E27FC236}">
                      <a16:creationId xmlns:a16="http://schemas.microsoft.com/office/drawing/2014/main" id="{CC3316AD-7DB1-3087-6481-E681E3A2806F}"/>
                    </a:ext>
                  </a:extLst>
                </p:cNvPr>
                <p:cNvSpPr txBox="1"/>
                <p:nvPr/>
              </p:nvSpPr>
              <p:spPr>
                <a:xfrm>
                  <a:off x="6647011" y="1583988"/>
                  <a:ext cx="670338" cy="360396"/>
                </a:xfrm>
                <a:prstGeom prst="rect">
                  <a:avLst/>
                </a:prstGeom>
                <a:noFill/>
              </p:spPr>
              <p:txBody>
                <a:bodyPr wrap="square" rtlCol="0">
                  <a:spAutoFit/>
                </a:bodyPr>
                <a:lstStyle/>
                <a:p>
                  <a:r>
                    <a:rPr lang="en-IN" sz="2000" dirty="0">
                      <a:solidFill>
                        <a:schemeClr val="bg1"/>
                      </a:solidFill>
                      <a:latin typeface="Biome" panose="020B0503030204020804" pitchFamily="34" charset="0"/>
                      <a:cs typeface="Biome" panose="020B0503030204020804" pitchFamily="34" charset="0"/>
                    </a:rPr>
                    <a:t>03</a:t>
                  </a:r>
                </a:p>
              </p:txBody>
            </p:sp>
          </p:grpSp>
          <p:sp>
            <p:nvSpPr>
              <p:cNvPr id="45" name="TextBox 44">
                <a:extLst>
                  <a:ext uri="{FF2B5EF4-FFF2-40B4-BE49-F238E27FC236}">
                    <a16:creationId xmlns:a16="http://schemas.microsoft.com/office/drawing/2014/main" id="{2B808F86-740A-6E37-10E4-421E9DA75C1B}"/>
                  </a:ext>
                </a:extLst>
              </p:cNvPr>
              <p:cNvSpPr txBox="1"/>
              <p:nvPr/>
            </p:nvSpPr>
            <p:spPr>
              <a:xfrm>
                <a:off x="7655169" y="1501201"/>
                <a:ext cx="3781014" cy="646331"/>
              </a:xfrm>
              <a:prstGeom prst="rect">
                <a:avLst/>
              </a:prstGeom>
              <a:noFill/>
            </p:spPr>
            <p:txBody>
              <a:bodyPr wrap="square">
                <a:spAutoFit/>
              </a:bodyPr>
              <a:lstStyle/>
              <a:p>
                <a:r>
                  <a:rPr lang="en-US" sz="1200" b="0" i="0" dirty="0">
                    <a:solidFill>
                      <a:srgbClr val="7F7F7F"/>
                    </a:solidFill>
                    <a:effectLst/>
                    <a:latin typeface="Montserrat" pitchFamily="2" charset="0"/>
                  </a:rPr>
                  <a:t>Radio waves can be deflected by barriers, leading them to diverge from their intended direction.</a:t>
                </a:r>
              </a:p>
            </p:txBody>
          </p:sp>
        </p:grpSp>
        <p:sp>
          <p:nvSpPr>
            <p:cNvPr id="42" name="TextBox 41">
              <a:extLst>
                <a:ext uri="{FF2B5EF4-FFF2-40B4-BE49-F238E27FC236}">
                  <a16:creationId xmlns:a16="http://schemas.microsoft.com/office/drawing/2014/main" id="{1B8D653C-08F3-37D9-3C1B-7E80B380D567}"/>
                </a:ext>
              </a:extLst>
            </p:cNvPr>
            <p:cNvSpPr txBox="1"/>
            <p:nvPr/>
          </p:nvSpPr>
          <p:spPr>
            <a:xfrm>
              <a:off x="3098800" y="1069399"/>
              <a:ext cx="2915920" cy="338554"/>
            </a:xfrm>
            <a:prstGeom prst="rect">
              <a:avLst/>
            </a:prstGeom>
            <a:noFill/>
          </p:spPr>
          <p:txBody>
            <a:bodyPr wrap="square" rtlCol="0">
              <a:spAutoFit/>
            </a:bodyPr>
            <a:lstStyle/>
            <a:p>
              <a:r>
                <a:rPr lang="en-US" sz="1600" dirty="0">
                  <a:latin typeface="Gilmer Bold" panose="00000800000000000000" pitchFamily="50" charset="0"/>
                </a:rPr>
                <a:t>Scattering</a:t>
              </a:r>
              <a:endParaRPr lang="en-IN" sz="1600" dirty="0">
                <a:latin typeface="Gilmer Bold" panose="00000800000000000000" pitchFamily="50" charset="0"/>
              </a:endParaRPr>
            </a:p>
          </p:txBody>
        </p:sp>
      </p:grpSp>
    </p:spTree>
    <p:extLst>
      <p:ext uri="{BB962C8B-B14F-4D97-AF65-F5344CB8AC3E}">
        <p14:creationId xmlns:p14="http://schemas.microsoft.com/office/powerpoint/2010/main" val="8681367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EBD3E7-E5AC-A215-4D98-FAC69717BF1A}"/>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745A482-D544-73FE-856D-0EED70D2F1FA}"/>
              </a:ext>
            </a:extLst>
          </p:cNvPr>
          <p:cNvSpPr txBox="1"/>
          <p:nvPr/>
        </p:nvSpPr>
        <p:spPr>
          <a:xfrm>
            <a:off x="715081" y="1148080"/>
            <a:ext cx="4287520" cy="954107"/>
          </a:xfrm>
          <a:prstGeom prst="rect">
            <a:avLst/>
          </a:prstGeom>
          <a:noFill/>
        </p:spPr>
        <p:txBody>
          <a:bodyPr wrap="square" rtlCol="0">
            <a:spAutoFit/>
          </a:bodyPr>
          <a:lstStyle/>
          <a:p>
            <a:r>
              <a:rPr lang="en-US" sz="2800" dirty="0">
                <a:latin typeface="Exo Black" pitchFamily="2" charset="0"/>
              </a:rPr>
              <a:t>Reflection in Signal Propagation</a:t>
            </a:r>
            <a:endParaRPr lang="en-IN" sz="2500" dirty="0">
              <a:latin typeface="Exo Black" pitchFamily="2" charset="0"/>
              <a:ea typeface="ADLaM Display" panose="02010000000000000000" pitchFamily="2" charset="0"/>
              <a:cs typeface="ADLaM Display" panose="02010000000000000000" pitchFamily="2" charset="0"/>
            </a:endParaRPr>
          </a:p>
        </p:txBody>
      </p:sp>
      <p:sp>
        <p:nvSpPr>
          <p:cNvPr id="5" name="TextBox 4">
            <a:extLst>
              <a:ext uri="{FF2B5EF4-FFF2-40B4-BE49-F238E27FC236}">
                <a16:creationId xmlns:a16="http://schemas.microsoft.com/office/drawing/2014/main" id="{9BDF36B1-1380-0BD9-9C82-3CE6961B0DFF}"/>
              </a:ext>
            </a:extLst>
          </p:cNvPr>
          <p:cNvSpPr txBox="1"/>
          <p:nvPr/>
        </p:nvSpPr>
        <p:spPr>
          <a:xfrm>
            <a:off x="715081" y="2722630"/>
            <a:ext cx="3709231" cy="2462213"/>
          </a:xfrm>
          <a:prstGeom prst="rect">
            <a:avLst/>
          </a:prstGeom>
          <a:noFill/>
        </p:spPr>
        <p:txBody>
          <a:bodyPr wrap="square">
            <a:spAutoFit/>
          </a:bodyPr>
          <a:lstStyle/>
          <a:p>
            <a:r>
              <a:rPr lang="en-US" sz="1400" b="0" i="0" dirty="0">
                <a:solidFill>
                  <a:srgbClr val="7F7F7F"/>
                </a:solidFill>
                <a:effectLst/>
                <a:latin typeface="Montserrat" pitchFamily="2" charset="0"/>
              </a:rPr>
              <a:t>Reflection has a dual role in signal propagation, acting as both a friend and foe. </a:t>
            </a:r>
          </a:p>
          <a:p>
            <a:endParaRPr lang="en-US" sz="1400" b="0" i="0" dirty="0">
              <a:solidFill>
                <a:srgbClr val="7F7F7F"/>
              </a:solidFill>
              <a:effectLst/>
              <a:latin typeface="Montserrat" pitchFamily="2" charset="0"/>
            </a:endParaRPr>
          </a:p>
          <a:p>
            <a:pPr marL="285750" indent="-285750">
              <a:buFont typeface="Wingdings" panose="05000000000000000000" pitchFamily="2" charset="2"/>
              <a:buChar char="ü"/>
            </a:pPr>
            <a:r>
              <a:rPr lang="en-US" sz="1400" b="0" i="0" dirty="0">
                <a:solidFill>
                  <a:srgbClr val="7F7F7F"/>
                </a:solidFill>
                <a:effectLst/>
                <a:latin typeface="Montserrat" pitchFamily="2" charset="0"/>
              </a:rPr>
              <a:t>On the one hand, it increases signal reach by reflecting off surfaces.</a:t>
            </a:r>
          </a:p>
          <a:p>
            <a:pPr marL="285750" indent="-285750">
              <a:buFont typeface="Wingdings" panose="05000000000000000000" pitchFamily="2" charset="2"/>
              <a:buChar char="ü"/>
            </a:pPr>
            <a:endParaRPr lang="en-US" sz="1400" b="0" i="0" dirty="0">
              <a:solidFill>
                <a:srgbClr val="7F7F7F"/>
              </a:solidFill>
              <a:effectLst/>
              <a:latin typeface="Montserrat" pitchFamily="2" charset="0"/>
            </a:endParaRPr>
          </a:p>
          <a:p>
            <a:pPr marL="285750" indent="-285750">
              <a:buFont typeface="Wingdings" panose="05000000000000000000" pitchFamily="2" charset="2"/>
              <a:buChar char="ü"/>
            </a:pPr>
            <a:r>
              <a:rPr lang="en-US" sz="1400" b="0" i="0" dirty="0">
                <a:solidFill>
                  <a:srgbClr val="7F7F7F"/>
                </a:solidFill>
                <a:effectLst/>
                <a:latin typeface="Montserrat" pitchFamily="2" charset="0"/>
              </a:rPr>
              <a:t>On the other hand, it can cause interference because reflected signals may collide with direct signals at the receiver.</a:t>
            </a:r>
          </a:p>
        </p:txBody>
      </p:sp>
      <p:sp>
        <p:nvSpPr>
          <p:cNvPr id="6" name="Rectangle: Rounded Corners 5">
            <a:extLst>
              <a:ext uri="{FF2B5EF4-FFF2-40B4-BE49-F238E27FC236}">
                <a16:creationId xmlns:a16="http://schemas.microsoft.com/office/drawing/2014/main" id="{76B69DD2-AD51-4386-0F30-0AE7CBE95FB6}"/>
              </a:ext>
            </a:extLst>
          </p:cNvPr>
          <p:cNvSpPr/>
          <p:nvPr/>
        </p:nvSpPr>
        <p:spPr>
          <a:xfrm rot="5400000">
            <a:off x="2642899" y="411529"/>
            <a:ext cx="74430" cy="3858259"/>
          </a:xfrm>
          <a:prstGeom prst="roundRect">
            <a:avLst>
              <a:gd name="adj" fmla="val 14200"/>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Graphic 7" descr="Connections with solid fill">
            <a:extLst>
              <a:ext uri="{FF2B5EF4-FFF2-40B4-BE49-F238E27FC236}">
                <a16:creationId xmlns:a16="http://schemas.microsoft.com/office/drawing/2014/main" id="{FC4C757E-60E2-DBE6-E74C-5E9D46087ED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47838" y="134405"/>
            <a:ext cx="616524" cy="616524"/>
          </a:xfrm>
          <a:prstGeom prst="rect">
            <a:avLst/>
          </a:prstGeom>
        </p:spPr>
      </p:pic>
      <p:grpSp>
        <p:nvGrpSpPr>
          <p:cNvPr id="11" name="Group 10">
            <a:extLst>
              <a:ext uri="{FF2B5EF4-FFF2-40B4-BE49-F238E27FC236}">
                <a16:creationId xmlns:a16="http://schemas.microsoft.com/office/drawing/2014/main" id="{6C1711E2-123B-C32D-CD71-14F8BF0005C2}"/>
              </a:ext>
            </a:extLst>
          </p:cNvPr>
          <p:cNvGrpSpPr/>
          <p:nvPr/>
        </p:nvGrpSpPr>
        <p:grpSpPr>
          <a:xfrm>
            <a:off x="6417084" y="3992304"/>
            <a:ext cx="4779453" cy="2237622"/>
            <a:chOff x="5794513" y="758757"/>
            <a:chExt cx="5188226" cy="2431703"/>
          </a:xfrm>
        </p:grpSpPr>
        <p:sp>
          <p:nvSpPr>
            <p:cNvPr id="12" name="Rectangle: Rounded Corners 11">
              <a:extLst>
                <a:ext uri="{FF2B5EF4-FFF2-40B4-BE49-F238E27FC236}">
                  <a16:creationId xmlns:a16="http://schemas.microsoft.com/office/drawing/2014/main" id="{987D6619-9B24-DF57-FB27-035F30F184F9}"/>
                </a:ext>
              </a:extLst>
            </p:cNvPr>
            <p:cNvSpPr/>
            <p:nvPr/>
          </p:nvSpPr>
          <p:spPr>
            <a:xfrm>
              <a:off x="5794513" y="758757"/>
              <a:ext cx="5188226" cy="2431703"/>
            </a:xfrm>
            <a:prstGeom prst="roundRect">
              <a:avLst>
                <a:gd name="adj" fmla="val 15067"/>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Rounded Corners 12">
              <a:extLst>
                <a:ext uri="{FF2B5EF4-FFF2-40B4-BE49-F238E27FC236}">
                  <a16:creationId xmlns:a16="http://schemas.microsoft.com/office/drawing/2014/main" id="{F43D3126-2BBA-ADA5-DBC1-E6C66FD43D0B}"/>
                </a:ext>
              </a:extLst>
            </p:cNvPr>
            <p:cNvSpPr/>
            <p:nvPr/>
          </p:nvSpPr>
          <p:spPr>
            <a:xfrm>
              <a:off x="6113354" y="1560601"/>
              <a:ext cx="101599" cy="1202115"/>
            </a:xfrm>
            <a:prstGeom prst="roundRect">
              <a:avLst>
                <a:gd name="adj" fmla="val 14200"/>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4CD686E1-A4AA-EE13-8725-14CF3A416829}"/>
                </a:ext>
              </a:extLst>
            </p:cNvPr>
            <p:cNvSpPr txBox="1"/>
            <p:nvPr/>
          </p:nvSpPr>
          <p:spPr>
            <a:xfrm>
              <a:off x="7002008" y="872893"/>
              <a:ext cx="2915920" cy="369332"/>
            </a:xfrm>
            <a:prstGeom prst="rect">
              <a:avLst/>
            </a:prstGeom>
            <a:noFill/>
          </p:spPr>
          <p:txBody>
            <a:bodyPr wrap="square" rtlCol="0">
              <a:spAutoFit/>
            </a:bodyPr>
            <a:lstStyle/>
            <a:p>
              <a:pPr algn="ctr"/>
              <a:r>
                <a:rPr lang="en-US" dirty="0">
                  <a:latin typeface="Gilmer Bold" panose="00000800000000000000" pitchFamily="50" charset="0"/>
                </a:rPr>
                <a:t>Harmful</a:t>
              </a:r>
              <a:endParaRPr lang="en-IN" dirty="0">
                <a:latin typeface="Gilmer Bold" panose="00000800000000000000" pitchFamily="50" charset="0"/>
              </a:endParaRPr>
            </a:p>
          </p:txBody>
        </p:sp>
        <p:sp>
          <p:nvSpPr>
            <p:cNvPr id="15" name="TextBox 14">
              <a:extLst>
                <a:ext uri="{FF2B5EF4-FFF2-40B4-BE49-F238E27FC236}">
                  <a16:creationId xmlns:a16="http://schemas.microsoft.com/office/drawing/2014/main" id="{F4FD4D09-082E-AB13-4EC6-D21A790F2D05}"/>
                </a:ext>
              </a:extLst>
            </p:cNvPr>
            <p:cNvSpPr txBox="1"/>
            <p:nvPr/>
          </p:nvSpPr>
          <p:spPr>
            <a:xfrm>
              <a:off x="6441163" y="1550030"/>
              <a:ext cx="4541576" cy="954107"/>
            </a:xfrm>
            <a:prstGeom prst="rect">
              <a:avLst/>
            </a:prstGeom>
            <a:noFill/>
          </p:spPr>
          <p:txBody>
            <a:bodyPr wrap="square" rtlCol="0">
              <a:spAutoFit/>
            </a:bodyPr>
            <a:lstStyle/>
            <a:p>
              <a:r>
                <a:rPr lang="en-US" sz="1400" dirty="0">
                  <a:solidFill>
                    <a:srgbClr val="7F7F7F"/>
                  </a:solidFill>
                  <a:latin typeface="Montserrat" pitchFamily="2" charset="0"/>
                  <a:cs typeface="Poppins Light" panose="00000400000000000000" pitchFamily="2" charset="0"/>
                </a:rPr>
                <a:t>Reflection can also result in interference. If a signal is reflected off an obstruction and reaches the receiver, it may interfere with the direct signal, resulting in signal deterioration.</a:t>
              </a:r>
              <a:endParaRPr lang="en-IN" sz="1400" dirty="0">
                <a:solidFill>
                  <a:srgbClr val="7F7F7F"/>
                </a:solidFill>
                <a:latin typeface="Montserrat" pitchFamily="2" charset="0"/>
                <a:cs typeface="Poppins Light" panose="00000400000000000000" pitchFamily="2" charset="0"/>
              </a:endParaRPr>
            </a:p>
          </p:txBody>
        </p:sp>
      </p:grpSp>
      <p:grpSp>
        <p:nvGrpSpPr>
          <p:cNvPr id="18" name="Group 17">
            <a:extLst>
              <a:ext uri="{FF2B5EF4-FFF2-40B4-BE49-F238E27FC236}">
                <a16:creationId xmlns:a16="http://schemas.microsoft.com/office/drawing/2014/main" id="{A6287AA0-85CF-DCC1-43A5-68B58208DEC2}"/>
              </a:ext>
            </a:extLst>
          </p:cNvPr>
          <p:cNvGrpSpPr/>
          <p:nvPr/>
        </p:nvGrpSpPr>
        <p:grpSpPr>
          <a:xfrm>
            <a:off x="6417083" y="1184632"/>
            <a:ext cx="4779453" cy="2237622"/>
            <a:chOff x="5794513" y="758757"/>
            <a:chExt cx="5188226" cy="2431703"/>
          </a:xfrm>
        </p:grpSpPr>
        <p:sp>
          <p:nvSpPr>
            <p:cNvPr id="19" name="Rectangle: Rounded Corners 18">
              <a:extLst>
                <a:ext uri="{FF2B5EF4-FFF2-40B4-BE49-F238E27FC236}">
                  <a16:creationId xmlns:a16="http://schemas.microsoft.com/office/drawing/2014/main" id="{E7EB800B-2A7D-6333-2742-C30E64A39B5C}"/>
                </a:ext>
              </a:extLst>
            </p:cNvPr>
            <p:cNvSpPr/>
            <p:nvPr/>
          </p:nvSpPr>
          <p:spPr>
            <a:xfrm>
              <a:off x="5794513" y="758757"/>
              <a:ext cx="5188226" cy="2431703"/>
            </a:xfrm>
            <a:prstGeom prst="roundRect">
              <a:avLst>
                <a:gd name="adj" fmla="val 15067"/>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Rectangle: Rounded Corners 19">
              <a:extLst>
                <a:ext uri="{FF2B5EF4-FFF2-40B4-BE49-F238E27FC236}">
                  <a16:creationId xmlns:a16="http://schemas.microsoft.com/office/drawing/2014/main" id="{F1B4E12F-AB0E-34BC-4B28-D0C96DC930E2}"/>
                </a:ext>
              </a:extLst>
            </p:cNvPr>
            <p:cNvSpPr/>
            <p:nvPr/>
          </p:nvSpPr>
          <p:spPr>
            <a:xfrm>
              <a:off x="6113354" y="1560601"/>
              <a:ext cx="101599" cy="1202115"/>
            </a:xfrm>
            <a:prstGeom prst="roundRect">
              <a:avLst>
                <a:gd name="adj" fmla="val 14200"/>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TextBox 20">
              <a:extLst>
                <a:ext uri="{FF2B5EF4-FFF2-40B4-BE49-F238E27FC236}">
                  <a16:creationId xmlns:a16="http://schemas.microsoft.com/office/drawing/2014/main" id="{1EC68E2F-4F01-9BCF-20E1-69F903527916}"/>
                </a:ext>
              </a:extLst>
            </p:cNvPr>
            <p:cNvSpPr txBox="1"/>
            <p:nvPr/>
          </p:nvSpPr>
          <p:spPr>
            <a:xfrm>
              <a:off x="7002008" y="872892"/>
              <a:ext cx="2915920" cy="401366"/>
            </a:xfrm>
            <a:prstGeom prst="rect">
              <a:avLst/>
            </a:prstGeom>
            <a:noFill/>
          </p:spPr>
          <p:txBody>
            <a:bodyPr wrap="square" rtlCol="0">
              <a:spAutoFit/>
            </a:bodyPr>
            <a:lstStyle/>
            <a:p>
              <a:pPr algn="ctr"/>
              <a:r>
                <a:rPr lang="en-US" dirty="0">
                  <a:latin typeface="Gilmer Bold" panose="00000800000000000000" pitchFamily="50" charset="0"/>
                </a:rPr>
                <a:t>Useful</a:t>
              </a:r>
              <a:endParaRPr lang="en-IN" dirty="0">
                <a:latin typeface="Gilmer Bold" panose="00000800000000000000" pitchFamily="50" charset="0"/>
              </a:endParaRPr>
            </a:p>
          </p:txBody>
        </p:sp>
        <p:sp>
          <p:nvSpPr>
            <p:cNvPr id="22" name="TextBox 21">
              <a:extLst>
                <a:ext uri="{FF2B5EF4-FFF2-40B4-BE49-F238E27FC236}">
                  <a16:creationId xmlns:a16="http://schemas.microsoft.com/office/drawing/2014/main" id="{0CC7AA96-C688-90CB-C8B3-4149D89A376B}"/>
                </a:ext>
              </a:extLst>
            </p:cNvPr>
            <p:cNvSpPr txBox="1"/>
            <p:nvPr/>
          </p:nvSpPr>
          <p:spPr>
            <a:xfrm>
              <a:off x="6441163" y="1550030"/>
              <a:ext cx="4541576" cy="1270992"/>
            </a:xfrm>
            <a:prstGeom prst="rect">
              <a:avLst/>
            </a:prstGeom>
            <a:noFill/>
          </p:spPr>
          <p:txBody>
            <a:bodyPr wrap="square" rtlCol="0">
              <a:spAutoFit/>
            </a:bodyPr>
            <a:lstStyle/>
            <a:p>
              <a:r>
                <a:rPr lang="en-US" sz="1400" dirty="0">
                  <a:solidFill>
                    <a:srgbClr val="7F7F7F"/>
                  </a:solidFill>
                  <a:latin typeface="Montserrat" pitchFamily="2" charset="0"/>
                  <a:cs typeface="Poppins Light" panose="00000400000000000000" pitchFamily="2" charset="0"/>
                </a:rPr>
                <a:t>Reflection can be utilized to broaden the coverage of a signal. A signal can be reflected off buildings or other structures to reach regions that are not directly in line with the transmitter.</a:t>
              </a:r>
            </a:p>
          </p:txBody>
        </p:sp>
      </p:grpSp>
    </p:spTree>
    <p:extLst>
      <p:ext uri="{BB962C8B-B14F-4D97-AF65-F5344CB8AC3E}">
        <p14:creationId xmlns:p14="http://schemas.microsoft.com/office/powerpoint/2010/main" val="30274981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A person typing on a computer&#10;&#10;Description automatically generated">
            <a:extLst>
              <a:ext uri="{FF2B5EF4-FFF2-40B4-BE49-F238E27FC236}">
                <a16:creationId xmlns:a16="http://schemas.microsoft.com/office/drawing/2014/main" id="{59A4127E-959E-8D8C-F6CD-3AA80EFB0437}"/>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1792" b="11792"/>
          <a:stretch>
            <a:fillRect/>
          </a:stretch>
        </p:blipFill>
        <p:spPr/>
      </p:pic>
      <p:sp>
        <p:nvSpPr>
          <p:cNvPr id="5" name="Rectangle: Rounded Corners 4">
            <a:extLst>
              <a:ext uri="{FF2B5EF4-FFF2-40B4-BE49-F238E27FC236}">
                <a16:creationId xmlns:a16="http://schemas.microsoft.com/office/drawing/2014/main" id="{41B1BA49-BC6B-B505-39EA-421D3E325381}"/>
              </a:ext>
            </a:extLst>
          </p:cNvPr>
          <p:cNvSpPr/>
          <p:nvPr/>
        </p:nvSpPr>
        <p:spPr>
          <a:xfrm>
            <a:off x="829519" y="728663"/>
            <a:ext cx="10532962" cy="5350940"/>
          </a:xfrm>
          <a:prstGeom prst="roundRect">
            <a:avLst>
              <a:gd name="adj" fmla="val 8767"/>
            </a:avLst>
          </a:prstGeom>
          <a:solidFill>
            <a:srgbClr val="5EB8B8">
              <a:alpha val="6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C4ACD8BD-1F28-3F59-E4B9-878BA7EFB45C}"/>
              </a:ext>
            </a:extLst>
          </p:cNvPr>
          <p:cNvSpPr txBox="1"/>
          <p:nvPr/>
        </p:nvSpPr>
        <p:spPr>
          <a:xfrm>
            <a:off x="4189264" y="2710854"/>
            <a:ext cx="4221480" cy="923330"/>
          </a:xfrm>
          <a:prstGeom prst="rect">
            <a:avLst/>
          </a:prstGeom>
          <a:noFill/>
        </p:spPr>
        <p:txBody>
          <a:bodyPr wrap="square" rtlCol="0">
            <a:spAutoFit/>
          </a:bodyPr>
          <a:lstStyle/>
          <a:p>
            <a:r>
              <a:rPr lang="en-IN" sz="5400" dirty="0">
                <a:latin typeface="Gilmer Bold" panose="00000800000000000000" pitchFamily="50" charset="0"/>
              </a:rPr>
              <a:t>Thank You</a:t>
            </a:r>
          </a:p>
        </p:txBody>
      </p:sp>
      <p:sp>
        <p:nvSpPr>
          <p:cNvPr id="7" name="Rectangle 6">
            <a:extLst>
              <a:ext uri="{FF2B5EF4-FFF2-40B4-BE49-F238E27FC236}">
                <a16:creationId xmlns:a16="http://schemas.microsoft.com/office/drawing/2014/main" id="{0C205162-5234-C21F-4717-C326B3867A20}"/>
              </a:ext>
            </a:extLst>
          </p:cNvPr>
          <p:cNvSpPr/>
          <p:nvPr/>
        </p:nvSpPr>
        <p:spPr>
          <a:xfrm>
            <a:off x="4444678" y="3634183"/>
            <a:ext cx="3426108" cy="4571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Graphic 7" descr="Connections with solid fill">
            <a:extLst>
              <a:ext uri="{FF2B5EF4-FFF2-40B4-BE49-F238E27FC236}">
                <a16:creationId xmlns:a16="http://schemas.microsoft.com/office/drawing/2014/main" id="{B2DDAD86-3C52-F266-5D40-5FA0B3BB582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502229" y="1539431"/>
            <a:ext cx="1090979" cy="1090979"/>
          </a:xfrm>
          <a:prstGeom prst="rect">
            <a:avLst/>
          </a:prstGeom>
        </p:spPr>
      </p:pic>
      <p:sp>
        <p:nvSpPr>
          <p:cNvPr id="2" name="TextBox 1">
            <a:extLst>
              <a:ext uri="{FF2B5EF4-FFF2-40B4-BE49-F238E27FC236}">
                <a16:creationId xmlns:a16="http://schemas.microsoft.com/office/drawing/2014/main" id="{15712007-A153-51F1-0A49-4CCC1861DFA1}"/>
              </a:ext>
            </a:extLst>
          </p:cNvPr>
          <p:cNvSpPr txBox="1"/>
          <p:nvPr/>
        </p:nvSpPr>
        <p:spPr>
          <a:xfrm>
            <a:off x="8930640" y="4959310"/>
            <a:ext cx="3058160" cy="1015663"/>
          </a:xfrm>
          <a:prstGeom prst="rect">
            <a:avLst/>
          </a:prstGeom>
          <a:noFill/>
        </p:spPr>
        <p:txBody>
          <a:bodyPr wrap="square" rtlCol="0">
            <a:spAutoFit/>
          </a:bodyPr>
          <a:lstStyle/>
          <a:p>
            <a:r>
              <a:rPr lang="en-IN" sz="2000" dirty="0">
                <a:latin typeface="Biome" panose="020B0503030204020804" pitchFamily="34" charset="0"/>
                <a:cs typeface="Biome" panose="020B0503030204020804" pitchFamily="34" charset="0"/>
              </a:rPr>
              <a:t>BATCH 2</a:t>
            </a:r>
          </a:p>
          <a:p>
            <a:r>
              <a:rPr lang="en-IN" sz="2000" dirty="0">
                <a:latin typeface="Biome" panose="020B0503030204020804" pitchFamily="34" charset="0"/>
                <a:cs typeface="Biome" panose="020B0503030204020804" pitchFamily="34" charset="0"/>
              </a:rPr>
              <a:t>CYBER SECURITY</a:t>
            </a:r>
          </a:p>
          <a:p>
            <a:r>
              <a:rPr lang="en-IN" sz="2000" dirty="0">
                <a:latin typeface="Biome" panose="020B0503030204020804" pitchFamily="34" charset="0"/>
                <a:cs typeface="Biome" panose="020B0503030204020804" pitchFamily="34" charset="0"/>
              </a:rPr>
              <a:t>III ACSE</a:t>
            </a:r>
          </a:p>
        </p:txBody>
      </p:sp>
    </p:spTree>
    <p:extLst>
      <p:ext uri="{BB962C8B-B14F-4D97-AF65-F5344CB8AC3E}">
        <p14:creationId xmlns:p14="http://schemas.microsoft.com/office/powerpoint/2010/main" val="14181113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FA2EF900-E9F6-5533-891A-A10FB08CBAC5}"/>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9506" r="9506"/>
          <a:stretch/>
        </p:blipFill>
        <p:spPr>
          <a:xfrm>
            <a:off x="5477070" y="916473"/>
            <a:ext cx="6714930" cy="5533054"/>
          </a:xfrm>
        </p:spPr>
      </p:pic>
      <p:sp>
        <p:nvSpPr>
          <p:cNvPr id="3" name="TextBox 2">
            <a:extLst>
              <a:ext uri="{FF2B5EF4-FFF2-40B4-BE49-F238E27FC236}">
                <a16:creationId xmlns:a16="http://schemas.microsoft.com/office/drawing/2014/main" id="{946AA907-9C3D-AA84-78EA-95ACB45B3D92}"/>
              </a:ext>
            </a:extLst>
          </p:cNvPr>
          <p:cNvSpPr txBox="1"/>
          <p:nvPr/>
        </p:nvSpPr>
        <p:spPr>
          <a:xfrm>
            <a:off x="1006190" y="586637"/>
            <a:ext cx="2986268" cy="584775"/>
          </a:xfrm>
          <a:prstGeom prst="rect">
            <a:avLst/>
          </a:prstGeom>
          <a:noFill/>
        </p:spPr>
        <p:txBody>
          <a:bodyPr wrap="square" rtlCol="0">
            <a:spAutoFit/>
          </a:bodyPr>
          <a:lstStyle/>
          <a:p>
            <a:r>
              <a:rPr lang="en-IN" sz="3200" dirty="0">
                <a:latin typeface="Biome" panose="020B0503030204020804" pitchFamily="34" charset="0"/>
                <a:cs typeface="Biome" panose="020B0503030204020804" pitchFamily="34" charset="0"/>
              </a:rPr>
              <a:t>ABOUT US</a:t>
            </a:r>
          </a:p>
        </p:txBody>
      </p:sp>
      <p:sp>
        <p:nvSpPr>
          <p:cNvPr id="9" name="TextBox 8">
            <a:extLst>
              <a:ext uri="{FF2B5EF4-FFF2-40B4-BE49-F238E27FC236}">
                <a16:creationId xmlns:a16="http://schemas.microsoft.com/office/drawing/2014/main" id="{666D3B0B-B033-7248-F0B7-BD8CC498F687}"/>
              </a:ext>
            </a:extLst>
          </p:cNvPr>
          <p:cNvSpPr txBox="1"/>
          <p:nvPr/>
        </p:nvSpPr>
        <p:spPr>
          <a:xfrm>
            <a:off x="844162" y="2739536"/>
            <a:ext cx="6088041" cy="1886927"/>
          </a:xfrm>
          <a:prstGeom prst="rect">
            <a:avLst/>
          </a:prstGeom>
          <a:noFill/>
        </p:spPr>
        <p:txBody>
          <a:bodyPr wrap="square" rtlCol="0">
            <a:spAutoFit/>
          </a:bodyPr>
          <a:lstStyle/>
          <a:p>
            <a:pPr rtl="0">
              <a:lnSpc>
                <a:spcPct val="150000"/>
              </a:lnSpc>
              <a:spcBef>
                <a:spcPts val="0"/>
              </a:spcBef>
              <a:spcAft>
                <a:spcPts val="0"/>
              </a:spcAft>
            </a:pPr>
            <a:r>
              <a:rPr lang="en-IN" sz="2000" b="0" i="0" u="none" strike="noStrike" dirty="0">
                <a:solidFill>
                  <a:srgbClr val="0070C0"/>
                </a:solidFill>
                <a:effectLst/>
                <a:latin typeface="Montserrat" pitchFamily="2" charset="0"/>
                <a:ea typeface="Gadugi" panose="020B0502040204020203" pitchFamily="34" charset="0"/>
                <a:cs typeface="Biome" panose="020B0503030204020804" pitchFamily="34" charset="0"/>
              </a:rPr>
              <a:t>211FA19002</a:t>
            </a:r>
            <a:r>
              <a:rPr lang="en-IN" sz="2000" b="0" i="0" u="none" strike="noStrike" dirty="0">
                <a:solidFill>
                  <a:srgbClr val="000000"/>
                </a:solidFill>
                <a:effectLst/>
                <a:latin typeface="Montserrat" pitchFamily="2" charset="0"/>
                <a:ea typeface="Gadugi" panose="020B0502040204020203" pitchFamily="34" charset="0"/>
                <a:cs typeface="Biome" panose="020B0503030204020804" pitchFamily="34" charset="0"/>
              </a:rPr>
              <a:t> –  Y.V. PRANAY KUMAR</a:t>
            </a:r>
            <a:endParaRPr lang="en-IN" sz="2000" dirty="0">
              <a:effectLst/>
              <a:latin typeface="Montserrat" pitchFamily="2" charset="0"/>
              <a:ea typeface="Gadugi" panose="020B0502040204020203" pitchFamily="34" charset="0"/>
              <a:cs typeface="Biome" panose="020B0503030204020804" pitchFamily="34" charset="0"/>
            </a:endParaRPr>
          </a:p>
          <a:p>
            <a:pPr rtl="0">
              <a:lnSpc>
                <a:spcPct val="150000"/>
              </a:lnSpc>
              <a:spcBef>
                <a:spcPts val="0"/>
              </a:spcBef>
              <a:spcAft>
                <a:spcPts val="0"/>
              </a:spcAft>
            </a:pPr>
            <a:r>
              <a:rPr lang="en-IN" sz="2000" b="0" i="0" u="none" strike="noStrike" dirty="0">
                <a:solidFill>
                  <a:srgbClr val="0070C0"/>
                </a:solidFill>
                <a:effectLst/>
                <a:latin typeface="Montserrat" pitchFamily="2" charset="0"/>
                <a:ea typeface="Gadugi" panose="020B0502040204020203" pitchFamily="34" charset="0"/>
                <a:cs typeface="Biome" panose="020B0503030204020804" pitchFamily="34" charset="0"/>
              </a:rPr>
              <a:t>211FA19008</a:t>
            </a:r>
            <a:r>
              <a:rPr lang="en-IN" sz="2000" b="0" i="0" u="none" strike="noStrike" dirty="0">
                <a:solidFill>
                  <a:srgbClr val="000000"/>
                </a:solidFill>
                <a:effectLst/>
                <a:latin typeface="Montserrat" pitchFamily="2" charset="0"/>
                <a:ea typeface="Gadugi" panose="020B0502040204020203" pitchFamily="34" charset="0"/>
                <a:cs typeface="Biome" panose="020B0503030204020804" pitchFamily="34" charset="0"/>
              </a:rPr>
              <a:t> –  S. VASU VAMSI KRISHNA</a:t>
            </a:r>
            <a:endParaRPr lang="en-IN" sz="2000" dirty="0">
              <a:effectLst/>
              <a:latin typeface="Montserrat" pitchFamily="2" charset="0"/>
              <a:ea typeface="Gadugi" panose="020B0502040204020203" pitchFamily="34" charset="0"/>
              <a:cs typeface="Biome" panose="020B0503030204020804" pitchFamily="34" charset="0"/>
            </a:endParaRPr>
          </a:p>
          <a:p>
            <a:pPr rtl="0">
              <a:lnSpc>
                <a:spcPct val="150000"/>
              </a:lnSpc>
              <a:spcBef>
                <a:spcPts val="0"/>
              </a:spcBef>
              <a:spcAft>
                <a:spcPts val="0"/>
              </a:spcAft>
            </a:pPr>
            <a:r>
              <a:rPr lang="en-IN" sz="2000" b="0" i="0" u="none" strike="noStrike" dirty="0">
                <a:solidFill>
                  <a:srgbClr val="0070C0"/>
                </a:solidFill>
                <a:effectLst/>
                <a:latin typeface="Montserrat" pitchFamily="2" charset="0"/>
                <a:ea typeface="Gadugi" panose="020B0502040204020203" pitchFamily="34" charset="0"/>
                <a:cs typeface="Biome" panose="020B0503030204020804" pitchFamily="34" charset="0"/>
              </a:rPr>
              <a:t>211FA19023</a:t>
            </a:r>
            <a:r>
              <a:rPr lang="en-IN" sz="2000" dirty="0">
                <a:solidFill>
                  <a:srgbClr val="000000"/>
                </a:solidFill>
                <a:latin typeface="Montserrat" pitchFamily="2" charset="0"/>
                <a:ea typeface="Gadugi" panose="020B0502040204020203" pitchFamily="34" charset="0"/>
                <a:cs typeface="Biome" panose="020B0503030204020804" pitchFamily="34" charset="0"/>
              </a:rPr>
              <a:t> </a:t>
            </a:r>
            <a:r>
              <a:rPr lang="en-IN" sz="2000" b="0" i="0" u="none" strike="noStrike" dirty="0">
                <a:solidFill>
                  <a:srgbClr val="000000"/>
                </a:solidFill>
                <a:effectLst/>
                <a:latin typeface="Montserrat" pitchFamily="2" charset="0"/>
                <a:ea typeface="Gadugi" panose="020B0502040204020203" pitchFamily="34" charset="0"/>
                <a:cs typeface="Biome" panose="020B0503030204020804" pitchFamily="34" charset="0"/>
              </a:rPr>
              <a:t>–  </a:t>
            </a:r>
            <a:r>
              <a:rPr lang="en-IN" sz="2000" dirty="0">
                <a:solidFill>
                  <a:srgbClr val="000000"/>
                </a:solidFill>
                <a:latin typeface="Montserrat" pitchFamily="2" charset="0"/>
                <a:ea typeface="Gadugi" panose="020B0502040204020203" pitchFamily="34" charset="0"/>
                <a:cs typeface="Biome" panose="020B0503030204020804" pitchFamily="34" charset="0"/>
              </a:rPr>
              <a:t>A. BASANTH</a:t>
            </a:r>
            <a:endParaRPr lang="en-IN" sz="2000" dirty="0">
              <a:effectLst/>
              <a:latin typeface="Montserrat" pitchFamily="2" charset="0"/>
              <a:ea typeface="Gadugi" panose="020B0502040204020203" pitchFamily="34" charset="0"/>
              <a:cs typeface="Biome" panose="020B0503030204020804" pitchFamily="34" charset="0"/>
            </a:endParaRPr>
          </a:p>
          <a:p>
            <a:pPr rtl="0">
              <a:lnSpc>
                <a:spcPct val="150000"/>
              </a:lnSpc>
              <a:spcBef>
                <a:spcPts val="0"/>
              </a:spcBef>
              <a:spcAft>
                <a:spcPts val="0"/>
              </a:spcAft>
            </a:pPr>
            <a:r>
              <a:rPr lang="en-IN" sz="2000" b="0" i="0" u="none" strike="noStrike" dirty="0">
                <a:solidFill>
                  <a:srgbClr val="0070C0"/>
                </a:solidFill>
                <a:effectLst/>
                <a:latin typeface="Montserrat" pitchFamily="2" charset="0"/>
                <a:ea typeface="Gadugi" panose="020B0502040204020203" pitchFamily="34" charset="0"/>
                <a:cs typeface="Biome" panose="020B0503030204020804" pitchFamily="34" charset="0"/>
              </a:rPr>
              <a:t>211FA19056</a:t>
            </a:r>
            <a:r>
              <a:rPr lang="en-IN" sz="2000" b="0" i="0" u="none" strike="noStrike" dirty="0">
                <a:solidFill>
                  <a:srgbClr val="000000"/>
                </a:solidFill>
                <a:effectLst/>
                <a:latin typeface="Montserrat" pitchFamily="2" charset="0"/>
                <a:ea typeface="Gadugi" panose="020B0502040204020203" pitchFamily="34" charset="0"/>
                <a:cs typeface="Biome" panose="020B0503030204020804" pitchFamily="34" charset="0"/>
              </a:rPr>
              <a:t> –  P. SNIKITHA </a:t>
            </a:r>
            <a:endParaRPr lang="en-IN" sz="2000" dirty="0">
              <a:effectLst/>
              <a:latin typeface="Montserrat" pitchFamily="2" charset="0"/>
              <a:ea typeface="Gadugi" panose="020B0502040204020203" pitchFamily="34" charset="0"/>
              <a:cs typeface="Biome" panose="020B0503030204020804" pitchFamily="34" charset="0"/>
            </a:endParaRPr>
          </a:p>
        </p:txBody>
      </p:sp>
      <p:sp>
        <p:nvSpPr>
          <p:cNvPr id="10" name="Rectangle: Rounded Corners 9">
            <a:extLst>
              <a:ext uri="{FF2B5EF4-FFF2-40B4-BE49-F238E27FC236}">
                <a16:creationId xmlns:a16="http://schemas.microsoft.com/office/drawing/2014/main" id="{B6F24388-3EFE-CB98-231A-D792ED8102AA}"/>
              </a:ext>
            </a:extLst>
          </p:cNvPr>
          <p:cNvSpPr/>
          <p:nvPr/>
        </p:nvSpPr>
        <p:spPr>
          <a:xfrm>
            <a:off x="844162" y="555460"/>
            <a:ext cx="98444" cy="647127"/>
          </a:xfrm>
          <a:prstGeom prst="roundRect">
            <a:avLst>
              <a:gd name="adj" fmla="val 9091"/>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1" name="Graphic 10" descr="Connections with solid fill">
            <a:extLst>
              <a:ext uri="{FF2B5EF4-FFF2-40B4-BE49-F238E27FC236}">
                <a16:creationId xmlns:a16="http://schemas.microsoft.com/office/drawing/2014/main" id="{ACF9DF5D-58B6-0011-FEBA-039D8790884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347838" y="134405"/>
            <a:ext cx="616524" cy="616524"/>
          </a:xfrm>
          <a:prstGeom prst="rect">
            <a:avLst/>
          </a:prstGeom>
        </p:spPr>
      </p:pic>
    </p:spTree>
    <p:extLst>
      <p:ext uri="{BB962C8B-B14F-4D97-AF65-F5344CB8AC3E}">
        <p14:creationId xmlns:p14="http://schemas.microsoft.com/office/powerpoint/2010/main" val="6314018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descr="A person with a backpack holding a phone&#10;&#10;Description automatically generated">
            <a:extLst>
              <a:ext uri="{FF2B5EF4-FFF2-40B4-BE49-F238E27FC236}">
                <a16:creationId xmlns:a16="http://schemas.microsoft.com/office/drawing/2014/main" id="{2FC24192-FB58-A9D0-CE93-C98DAC5189F1}"/>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t="-673" b="34705"/>
          <a:stretch/>
        </p:blipFill>
        <p:spPr>
          <a:xfrm>
            <a:off x="1304651" y="4386782"/>
            <a:ext cx="4205288" cy="1849120"/>
          </a:xfrm>
          <a:effectLst>
            <a:outerShdw blurRad="63500" sx="102000" sy="102000" algn="ctr" rotWithShape="0">
              <a:prstClr val="black">
                <a:alpha val="24000"/>
              </a:prstClr>
            </a:outerShdw>
          </a:effectLst>
        </p:spPr>
      </p:pic>
      <p:sp>
        <p:nvSpPr>
          <p:cNvPr id="11" name="TextBox 10">
            <a:extLst>
              <a:ext uri="{FF2B5EF4-FFF2-40B4-BE49-F238E27FC236}">
                <a16:creationId xmlns:a16="http://schemas.microsoft.com/office/drawing/2014/main" id="{CBA5C423-906D-9111-732F-45EEC56621F3}"/>
              </a:ext>
            </a:extLst>
          </p:cNvPr>
          <p:cNvSpPr txBox="1"/>
          <p:nvPr/>
        </p:nvSpPr>
        <p:spPr>
          <a:xfrm>
            <a:off x="1304651" y="780412"/>
            <a:ext cx="4287520" cy="861774"/>
          </a:xfrm>
          <a:prstGeom prst="rect">
            <a:avLst/>
          </a:prstGeom>
          <a:noFill/>
        </p:spPr>
        <p:txBody>
          <a:bodyPr wrap="square" rtlCol="0">
            <a:spAutoFit/>
          </a:bodyPr>
          <a:lstStyle/>
          <a:p>
            <a:r>
              <a:rPr lang="en-US" sz="2500" dirty="0">
                <a:latin typeface="Exo Black" pitchFamily="2" charset="0"/>
                <a:ea typeface="ADLaM Display" panose="02010000000000000000" pitchFamily="2" charset="0"/>
                <a:cs typeface="ADLaM Display" panose="02010000000000000000" pitchFamily="2" charset="0"/>
              </a:rPr>
              <a:t>Reasons for Using Cellular Systems</a:t>
            </a:r>
            <a:endParaRPr lang="en-IN" sz="2500" dirty="0">
              <a:latin typeface="Exo Black" pitchFamily="2" charset="0"/>
              <a:ea typeface="ADLaM Display" panose="02010000000000000000" pitchFamily="2" charset="0"/>
              <a:cs typeface="ADLaM Display" panose="02010000000000000000" pitchFamily="2" charset="0"/>
            </a:endParaRPr>
          </a:p>
        </p:txBody>
      </p:sp>
      <p:sp>
        <p:nvSpPr>
          <p:cNvPr id="13" name="TextBox 12">
            <a:extLst>
              <a:ext uri="{FF2B5EF4-FFF2-40B4-BE49-F238E27FC236}">
                <a16:creationId xmlns:a16="http://schemas.microsoft.com/office/drawing/2014/main" id="{4F3AC00A-E706-3D7F-B3D4-8272A49EF58F}"/>
              </a:ext>
            </a:extLst>
          </p:cNvPr>
          <p:cNvSpPr txBox="1"/>
          <p:nvPr/>
        </p:nvSpPr>
        <p:spPr>
          <a:xfrm>
            <a:off x="1304651" y="2012013"/>
            <a:ext cx="4460241" cy="2031325"/>
          </a:xfrm>
          <a:prstGeom prst="rect">
            <a:avLst/>
          </a:prstGeom>
          <a:noFill/>
        </p:spPr>
        <p:txBody>
          <a:bodyPr wrap="square">
            <a:spAutoFit/>
          </a:bodyPr>
          <a:lstStyle/>
          <a:p>
            <a:r>
              <a:rPr lang="en-US" sz="1400" dirty="0">
                <a:solidFill>
                  <a:schemeClr val="tx1">
                    <a:lumMod val="50000"/>
                    <a:lumOff val="50000"/>
                  </a:schemeClr>
                </a:solidFill>
                <a:latin typeface="Montserrat" pitchFamily="2" charset="0"/>
              </a:rPr>
              <a:t>To make the best use of the available spectrum, cellular networks employ multiplexing techniques such as frequency division multiplexing (FDM) and time division multiplexing (TDM). This enables the transmission of numerous communications over the same frequency range, eliminating the requirement for additional spectrum and hence cutting the cost of deployment.</a:t>
            </a:r>
            <a:endParaRPr lang="en-IN" sz="1400" dirty="0">
              <a:solidFill>
                <a:schemeClr val="tx1">
                  <a:lumMod val="50000"/>
                  <a:lumOff val="50000"/>
                </a:schemeClr>
              </a:solidFill>
              <a:latin typeface="Montserrat" pitchFamily="2" charset="0"/>
            </a:endParaRPr>
          </a:p>
        </p:txBody>
      </p:sp>
      <p:pic>
        <p:nvPicPr>
          <p:cNvPr id="26" name="Graphic 25" descr="Connections with solid fill">
            <a:extLst>
              <a:ext uri="{FF2B5EF4-FFF2-40B4-BE49-F238E27FC236}">
                <a16:creationId xmlns:a16="http://schemas.microsoft.com/office/drawing/2014/main" id="{503F7A2E-2250-FF24-C23B-94BC6D2C244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347838" y="134405"/>
            <a:ext cx="616524" cy="616524"/>
          </a:xfrm>
          <a:prstGeom prst="rect">
            <a:avLst/>
          </a:prstGeom>
        </p:spPr>
      </p:pic>
      <p:grpSp>
        <p:nvGrpSpPr>
          <p:cNvPr id="49" name="Group 48">
            <a:extLst>
              <a:ext uri="{FF2B5EF4-FFF2-40B4-BE49-F238E27FC236}">
                <a16:creationId xmlns:a16="http://schemas.microsoft.com/office/drawing/2014/main" id="{D41C693D-9F3D-A35F-8CD6-68E6BE673992}"/>
              </a:ext>
            </a:extLst>
          </p:cNvPr>
          <p:cNvGrpSpPr/>
          <p:nvPr/>
        </p:nvGrpSpPr>
        <p:grpSpPr>
          <a:xfrm>
            <a:off x="6390639" y="2777779"/>
            <a:ext cx="5118873" cy="1565623"/>
            <a:chOff x="6390639" y="2797657"/>
            <a:chExt cx="5118873" cy="1565623"/>
          </a:xfrm>
        </p:grpSpPr>
        <p:sp>
          <p:nvSpPr>
            <p:cNvPr id="31" name="Rectangle: Rounded Corners 30">
              <a:extLst>
                <a:ext uri="{FF2B5EF4-FFF2-40B4-BE49-F238E27FC236}">
                  <a16:creationId xmlns:a16="http://schemas.microsoft.com/office/drawing/2014/main" id="{12DB0523-17B2-7AC7-CA5E-01A471D24F76}"/>
                </a:ext>
              </a:extLst>
            </p:cNvPr>
            <p:cNvSpPr/>
            <p:nvPr/>
          </p:nvSpPr>
          <p:spPr>
            <a:xfrm>
              <a:off x="6390639" y="2797657"/>
              <a:ext cx="5118873" cy="1565623"/>
            </a:xfrm>
            <a:prstGeom prst="roundRect">
              <a:avLst>
                <a:gd name="adj" fmla="val 17531"/>
              </a:avLst>
            </a:prstGeom>
            <a:solidFill>
              <a:schemeClr val="bg1"/>
            </a:solidFill>
            <a:ln>
              <a:noFill/>
            </a:ln>
            <a:effectLst>
              <a:outerShdw blurRad="127000" sx="101000" sy="101000" algn="ctr" rotWithShape="0">
                <a:prstClr val="black">
                  <a:alpha val="3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2" name="Group 31">
              <a:extLst>
                <a:ext uri="{FF2B5EF4-FFF2-40B4-BE49-F238E27FC236}">
                  <a16:creationId xmlns:a16="http://schemas.microsoft.com/office/drawing/2014/main" id="{3A9BF8B4-09ED-E79C-BF22-F12BD14BA337}"/>
                </a:ext>
              </a:extLst>
            </p:cNvPr>
            <p:cNvGrpSpPr/>
            <p:nvPr/>
          </p:nvGrpSpPr>
          <p:grpSpPr>
            <a:xfrm>
              <a:off x="6698355" y="3186288"/>
              <a:ext cx="758701" cy="734604"/>
              <a:chOff x="6563361" y="1397705"/>
              <a:chExt cx="734738" cy="661689"/>
            </a:xfrm>
          </p:grpSpPr>
          <p:sp>
            <p:nvSpPr>
              <p:cNvPr id="34" name="Rectangle: Rounded Corners 33">
                <a:extLst>
                  <a:ext uri="{FF2B5EF4-FFF2-40B4-BE49-F238E27FC236}">
                    <a16:creationId xmlns:a16="http://schemas.microsoft.com/office/drawing/2014/main" id="{A2A44B7E-CFB5-623D-6697-BF9957705179}"/>
                  </a:ext>
                </a:extLst>
              </p:cNvPr>
              <p:cNvSpPr/>
              <p:nvPr/>
            </p:nvSpPr>
            <p:spPr>
              <a:xfrm>
                <a:off x="6563361" y="1397705"/>
                <a:ext cx="670339" cy="661689"/>
              </a:xfrm>
              <a:prstGeom prst="roundRect">
                <a:avLst>
                  <a:gd name="adj" fmla="val 9091"/>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5" name="TextBox 34">
                <a:extLst>
                  <a:ext uri="{FF2B5EF4-FFF2-40B4-BE49-F238E27FC236}">
                    <a16:creationId xmlns:a16="http://schemas.microsoft.com/office/drawing/2014/main" id="{A541C40D-05C0-FE5E-D711-F373CCAB7264}"/>
                  </a:ext>
                </a:extLst>
              </p:cNvPr>
              <p:cNvSpPr txBox="1"/>
              <p:nvPr/>
            </p:nvSpPr>
            <p:spPr>
              <a:xfrm>
                <a:off x="6627761" y="1547386"/>
                <a:ext cx="670338" cy="400110"/>
              </a:xfrm>
              <a:prstGeom prst="rect">
                <a:avLst/>
              </a:prstGeom>
              <a:noFill/>
            </p:spPr>
            <p:txBody>
              <a:bodyPr wrap="square" rtlCol="0">
                <a:spAutoFit/>
              </a:bodyPr>
              <a:lstStyle/>
              <a:p>
                <a:r>
                  <a:rPr lang="en-IN" sz="2000" dirty="0">
                    <a:solidFill>
                      <a:schemeClr val="bg1"/>
                    </a:solidFill>
                    <a:latin typeface="Biome" panose="020B0503030204020804" pitchFamily="34" charset="0"/>
                    <a:cs typeface="Biome" panose="020B0503030204020804" pitchFamily="34" charset="0"/>
                  </a:rPr>
                  <a:t>02</a:t>
                </a:r>
              </a:p>
            </p:txBody>
          </p:sp>
        </p:grpSp>
        <p:sp>
          <p:nvSpPr>
            <p:cNvPr id="33" name="TextBox 32">
              <a:extLst>
                <a:ext uri="{FF2B5EF4-FFF2-40B4-BE49-F238E27FC236}">
                  <a16:creationId xmlns:a16="http://schemas.microsoft.com/office/drawing/2014/main" id="{4EFA236E-B373-3682-70E5-83829A7E97F5}"/>
                </a:ext>
              </a:extLst>
            </p:cNvPr>
            <p:cNvSpPr txBox="1"/>
            <p:nvPr/>
          </p:nvSpPr>
          <p:spPr>
            <a:xfrm>
              <a:off x="7638606" y="3066731"/>
              <a:ext cx="3709231" cy="1015663"/>
            </a:xfrm>
            <a:prstGeom prst="rect">
              <a:avLst/>
            </a:prstGeom>
            <a:noFill/>
          </p:spPr>
          <p:txBody>
            <a:bodyPr wrap="square">
              <a:spAutoFit/>
            </a:bodyPr>
            <a:lstStyle/>
            <a:p>
              <a:r>
                <a:rPr lang="en-US" sz="1200" b="0" i="0" dirty="0">
                  <a:solidFill>
                    <a:schemeClr val="tx1">
                      <a:lumMod val="50000"/>
                      <a:lumOff val="50000"/>
                    </a:schemeClr>
                  </a:solidFill>
                  <a:effectLst/>
                  <a:latin typeface="Montserrat" pitchFamily="2" charset="0"/>
                </a:rPr>
                <a:t>By dividing the coverage area into smaller cells, cellular systems can provide more reliable service. If a signal is lost in one cell, users can switch to another cell, ensuring continuous communication.</a:t>
              </a:r>
              <a:endParaRPr lang="en-IN" sz="1200" dirty="0">
                <a:solidFill>
                  <a:schemeClr val="tx1">
                    <a:lumMod val="50000"/>
                    <a:lumOff val="50000"/>
                  </a:schemeClr>
                </a:solidFill>
                <a:latin typeface="Montserrat" pitchFamily="2" charset="0"/>
              </a:endParaRPr>
            </a:p>
          </p:txBody>
        </p:sp>
      </p:grpSp>
      <p:grpSp>
        <p:nvGrpSpPr>
          <p:cNvPr id="50" name="Group 49">
            <a:extLst>
              <a:ext uri="{FF2B5EF4-FFF2-40B4-BE49-F238E27FC236}">
                <a16:creationId xmlns:a16="http://schemas.microsoft.com/office/drawing/2014/main" id="{A3475F27-6449-BF17-27AB-915B27627815}"/>
              </a:ext>
            </a:extLst>
          </p:cNvPr>
          <p:cNvGrpSpPr/>
          <p:nvPr/>
        </p:nvGrpSpPr>
        <p:grpSpPr>
          <a:xfrm>
            <a:off x="6390638" y="4539565"/>
            <a:ext cx="5118873" cy="1565623"/>
            <a:chOff x="6390638" y="4539565"/>
            <a:chExt cx="5118873" cy="1565623"/>
          </a:xfrm>
        </p:grpSpPr>
        <p:sp>
          <p:nvSpPr>
            <p:cNvPr id="37" name="Rectangle: Rounded Corners 36">
              <a:extLst>
                <a:ext uri="{FF2B5EF4-FFF2-40B4-BE49-F238E27FC236}">
                  <a16:creationId xmlns:a16="http://schemas.microsoft.com/office/drawing/2014/main" id="{D8B1F886-3831-A6E6-9A52-F116A5DCD26B}"/>
                </a:ext>
              </a:extLst>
            </p:cNvPr>
            <p:cNvSpPr/>
            <p:nvPr/>
          </p:nvSpPr>
          <p:spPr>
            <a:xfrm>
              <a:off x="6390638" y="4539565"/>
              <a:ext cx="5118873" cy="1565623"/>
            </a:xfrm>
            <a:prstGeom prst="roundRect">
              <a:avLst>
                <a:gd name="adj" fmla="val 17531"/>
              </a:avLst>
            </a:prstGeom>
            <a:solidFill>
              <a:schemeClr val="bg1"/>
            </a:solidFill>
            <a:ln>
              <a:noFill/>
            </a:ln>
            <a:effectLst>
              <a:outerShdw blurRad="127000" sx="101000" sy="101000" algn="ctr" rotWithShape="0">
                <a:prstClr val="black">
                  <a:alpha val="3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8" name="Group 37">
              <a:extLst>
                <a:ext uri="{FF2B5EF4-FFF2-40B4-BE49-F238E27FC236}">
                  <a16:creationId xmlns:a16="http://schemas.microsoft.com/office/drawing/2014/main" id="{98EE7307-C022-C771-503E-77DCAFE5C1EB}"/>
                </a:ext>
              </a:extLst>
            </p:cNvPr>
            <p:cNvGrpSpPr/>
            <p:nvPr/>
          </p:nvGrpSpPr>
          <p:grpSpPr>
            <a:xfrm>
              <a:off x="6698355" y="4955072"/>
              <a:ext cx="758701" cy="734604"/>
              <a:chOff x="6563361" y="1397705"/>
              <a:chExt cx="734738" cy="661689"/>
            </a:xfrm>
          </p:grpSpPr>
          <p:sp>
            <p:nvSpPr>
              <p:cNvPr id="40" name="Rectangle: Rounded Corners 39">
                <a:extLst>
                  <a:ext uri="{FF2B5EF4-FFF2-40B4-BE49-F238E27FC236}">
                    <a16:creationId xmlns:a16="http://schemas.microsoft.com/office/drawing/2014/main" id="{F184A304-0AEF-10A8-53B4-4EA0E05CC2F7}"/>
                  </a:ext>
                </a:extLst>
              </p:cNvPr>
              <p:cNvSpPr/>
              <p:nvPr/>
            </p:nvSpPr>
            <p:spPr>
              <a:xfrm>
                <a:off x="6563361" y="1397705"/>
                <a:ext cx="670339" cy="661689"/>
              </a:xfrm>
              <a:prstGeom prst="roundRect">
                <a:avLst>
                  <a:gd name="adj" fmla="val 9091"/>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 name="TextBox 40">
                <a:extLst>
                  <a:ext uri="{FF2B5EF4-FFF2-40B4-BE49-F238E27FC236}">
                    <a16:creationId xmlns:a16="http://schemas.microsoft.com/office/drawing/2014/main" id="{54B4D407-82B4-51B3-A2DF-62283EF54C43}"/>
                  </a:ext>
                </a:extLst>
              </p:cNvPr>
              <p:cNvSpPr txBox="1"/>
              <p:nvPr/>
            </p:nvSpPr>
            <p:spPr>
              <a:xfrm>
                <a:off x="6627761" y="1547386"/>
                <a:ext cx="670338" cy="360396"/>
              </a:xfrm>
              <a:prstGeom prst="rect">
                <a:avLst/>
              </a:prstGeom>
              <a:noFill/>
            </p:spPr>
            <p:txBody>
              <a:bodyPr wrap="square" rtlCol="0">
                <a:spAutoFit/>
              </a:bodyPr>
              <a:lstStyle/>
              <a:p>
                <a:r>
                  <a:rPr lang="en-IN" sz="2000" dirty="0">
                    <a:solidFill>
                      <a:schemeClr val="bg1"/>
                    </a:solidFill>
                    <a:latin typeface="Biome" panose="020B0503030204020804" pitchFamily="34" charset="0"/>
                    <a:cs typeface="Biome" panose="020B0503030204020804" pitchFamily="34" charset="0"/>
                  </a:rPr>
                  <a:t>03</a:t>
                </a:r>
              </a:p>
            </p:txBody>
          </p:sp>
        </p:grpSp>
        <p:sp>
          <p:nvSpPr>
            <p:cNvPr id="39" name="TextBox 38">
              <a:extLst>
                <a:ext uri="{FF2B5EF4-FFF2-40B4-BE49-F238E27FC236}">
                  <a16:creationId xmlns:a16="http://schemas.microsoft.com/office/drawing/2014/main" id="{EE851AAA-0D58-B92C-7D37-CF995E5138CB}"/>
                </a:ext>
              </a:extLst>
            </p:cNvPr>
            <p:cNvSpPr txBox="1"/>
            <p:nvPr/>
          </p:nvSpPr>
          <p:spPr>
            <a:xfrm>
              <a:off x="7595418" y="4840345"/>
              <a:ext cx="3709231" cy="1015663"/>
            </a:xfrm>
            <a:prstGeom prst="rect">
              <a:avLst/>
            </a:prstGeom>
            <a:noFill/>
          </p:spPr>
          <p:txBody>
            <a:bodyPr wrap="square">
              <a:spAutoFit/>
            </a:bodyPr>
            <a:lstStyle/>
            <a:p>
              <a:r>
                <a:rPr lang="en-US" sz="1200" b="0" i="0" dirty="0">
                  <a:solidFill>
                    <a:schemeClr val="tx1">
                      <a:lumMod val="50000"/>
                      <a:lumOff val="50000"/>
                    </a:schemeClr>
                  </a:solidFill>
                  <a:effectLst/>
                  <a:latin typeface="Montserrat" pitchFamily="2" charset="0"/>
                </a:rPr>
                <a:t>Cellular systems are intended to accommodate mobile users. As users move, their devices can automatically switch between cells, ensuring a smooth transition from one to the next.</a:t>
              </a:r>
              <a:endParaRPr lang="en-IN" sz="1200" dirty="0">
                <a:solidFill>
                  <a:schemeClr val="tx1">
                    <a:lumMod val="50000"/>
                    <a:lumOff val="50000"/>
                  </a:schemeClr>
                </a:solidFill>
                <a:latin typeface="Montserrat" pitchFamily="2" charset="0"/>
              </a:endParaRPr>
            </a:p>
          </p:txBody>
        </p:sp>
      </p:grpSp>
      <p:grpSp>
        <p:nvGrpSpPr>
          <p:cNvPr id="48" name="Group 47">
            <a:extLst>
              <a:ext uri="{FF2B5EF4-FFF2-40B4-BE49-F238E27FC236}">
                <a16:creationId xmlns:a16="http://schemas.microsoft.com/office/drawing/2014/main" id="{A49478AF-1883-DB34-5DCD-0B6F767D6395}"/>
              </a:ext>
            </a:extLst>
          </p:cNvPr>
          <p:cNvGrpSpPr/>
          <p:nvPr/>
        </p:nvGrpSpPr>
        <p:grpSpPr>
          <a:xfrm>
            <a:off x="6390637" y="1001992"/>
            <a:ext cx="5118873" cy="1565623"/>
            <a:chOff x="6390637" y="1001992"/>
            <a:chExt cx="5118873" cy="1565623"/>
          </a:xfrm>
        </p:grpSpPr>
        <p:sp>
          <p:nvSpPr>
            <p:cNvPr id="43" name="Rectangle: Rounded Corners 42">
              <a:extLst>
                <a:ext uri="{FF2B5EF4-FFF2-40B4-BE49-F238E27FC236}">
                  <a16:creationId xmlns:a16="http://schemas.microsoft.com/office/drawing/2014/main" id="{691CB8B7-C96D-360F-4568-920E84AE8D06}"/>
                </a:ext>
              </a:extLst>
            </p:cNvPr>
            <p:cNvSpPr/>
            <p:nvPr/>
          </p:nvSpPr>
          <p:spPr>
            <a:xfrm>
              <a:off x="6390637" y="1001992"/>
              <a:ext cx="5118873" cy="1565623"/>
            </a:xfrm>
            <a:prstGeom prst="roundRect">
              <a:avLst>
                <a:gd name="adj" fmla="val 17531"/>
              </a:avLst>
            </a:prstGeom>
            <a:solidFill>
              <a:schemeClr val="bg1"/>
            </a:solidFill>
            <a:ln>
              <a:noFill/>
            </a:ln>
            <a:effectLst>
              <a:outerShdw blurRad="127000" sx="101000" sy="101000" algn="ctr" rotWithShape="0">
                <a:prstClr val="black">
                  <a:alpha val="3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44" name="Group 43">
              <a:extLst>
                <a:ext uri="{FF2B5EF4-FFF2-40B4-BE49-F238E27FC236}">
                  <a16:creationId xmlns:a16="http://schemas.microsoft.com/office/drawing/2014/main" id="{2E5C6316-0918-5126-E802-5C75024C9F82}"/>
                </a:ext>
              </a:extLst>
            </p:cNvPr>
            <p:cNvGrpSpPr/>
            <p:nvPr/>
          </p:nvGrpSpPr>
          <p:grpSpPr>
            <a:xfrm>
              <a:off x="6698355" y="1417500"/>
              <a:ext cx="778578" cy="734604"/>
              <a:chOff x="6563362" y="1397705"/>
              <a:chExt cx="753987" cy="661689"/>
            </a:xfrm>
          </p:grpSpPr>
          <p:sp>
            <p:nvSpPr>
              <p:cNvPr id="46" name="Rectangle: Rounded Corners 45">
                <a:extLst>
                  <a:ext uri="{FF2B5EF4-FFF2-40B4-BE49-F238E27FC236}">
                    <a16:creationId xmlns:a16="http://schemas.microsoft.com/office/drawing/2014/main" id="{098AF3DA-E181-26C3-82B7-17E734EA0079}"/>
                  </a:ext>
                </a:extLst>
              </p:cNvPr>
              <p:cNvSpPr/>
              <p:nvPr/>
            </p:nvSpPr>
            <p:spPr>
              <a:xfrm>
                <a:off x="6563362" y="1397705"/>
                <a:ext cx="670339" cy="661689"/>
              </a:xfrm>
              <a:prstGeom prst="roundRect">
                <a:avLst>
                  <a:gd name="adj" fmla="val 9091"/>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 name="TextBox 46">
                <a:extLst>
                  <a:ext uri="{FF2B5EF4-FFF2-40B4-BE49-F238E27FC236}">
                    <a16:creationId xmlns:a16="http://schemas.microsoft.com/office/drawing/2014/main" id="{DEBC1A17-D78C-2447-9CE3-46844AE67E46}"/>
                  </a:ext>
                </a:extLst>
              </p:cNvPr>
              <p:cNvSpPr txBox="1"/>
              <p:nvPr/>
            </p:nvSpPr>
            <p:spPr>
              <a:xfrm>
                <a:off x="6647011" y="1547386"/>
                <a:ext cx="670338" cy="360396"/>
              </a:xfrm>
              <a:prstGeom prst="rect">
                <a:avLst/>
              </a:prstGeom>
              <a:noFill/>
            </p:spPr>
            <p:txBody>
              <a:bodyPr wrap="square" rtlCol="0">
                <a:spAutoFit/>
              </a:bodyPr>
              <a:lstStyle/>
              <a:p>
                <a:r>
                  <a:rPr lang="en-IN" sz="2000" dirty="0">
                    <a:solidFill>
                      <a:schemeClr val="bg1"/>
                    </a:solidFill>
                    <a:latin typeface="Biome" panose="020B0503030204020804" pitchFamily="34" charset="0"/>
                    <a:cs typeface="Biome" panose="020B0503030204020804" pitchFamily="34" charset="0"/>
                  </a:rPr>
                  <a:t>01</a:t>
                </a:r>
              </a:p>
            </p:txBody>
          </p:sp>
        </p:grpSp>
        <p:sp>
          <p:nvSpPr>
            <p:cNvPr id="45" name="TextBox 44">
              <a:extLst>
                <a:ext uri="{FF2B5EF4-FFF2-40B4-BE49-F238E27FC236}">
                  <a16:creationId xmlns:a16="http://schemas.microsoft.com/office/drawing/2014/main" id="{92A4A541-D2CA-68A7-B912-21546F156458}"/>
                </a:ext>
              </a:extLst>
            </p:cNvPr>
            <p:cNvSpPr txBox="1"/>
            <p:nvPr/>
          </p:nvSpPr>
          <p:spPr>
            <a:xfrm>
              <a:off x="7638606" y="1276971"/>
              <a:ext cx="3709231" cy="1200329"/>
            </a:xfrm>
            <a:prstGeom prst="rect">
              <a:avLst/>
            </a:prstGeom>
            <a:noFill/>
          </p:spPr>
          <p:txBody>
            <a:bodyPr wrap="square">
              <a:spAutoFit/>
            </a:bodyPr>
            <a:lstStyle/>
            <a:p>
              <a:r>
                <a:rPr lang="en-US" sz="1200" dirty="0">
                  <a:solidFill>
                    <a:schemeClr val="tx1">
                      <a:lumMod val="50000"/>
                      <a:lumOff val="50000"/>
                    </a:schemeClr>
                  </a:solidFill>
                  <a:latin typeface="Montserrat" pitchFamily="2" charset="0"/>
                </a:rPr>
                <a:t>Cellular systems can accommodate a huge number of users at once. As the need for mobile communication increases, cellular systems can be expanded by adding more cells, providing for continuous coverage and service provision.</a:t>
              </a:r>
              <a:endParaRPr lang="en-IN" sz="1200" dirty="0">
                <a:solidFill>
                  <a:schemeClr val="tx1">
                    <a:lumMod val="50000"/>
                    <a:lumOff val="50000"/>
                  </a:schemeClr>
                </a:solidFill>
                <a:latin typeface="Montserrat" pitchFamily="2" charset="0"/>
              </a:endParaRPr>
            </a:p>
          </p:txBody>
        </p:sp>
      </p:grpSp>
    </p:spTree>
    <p:extLst>
      <p:ext uri="{BB962C8B-B14F-4D97-AF65-F5344CB8AC3E}">
        <p14:creationId xmlns:p14="http://schemas.microsoft.com/office/powerpoint/2010/main" val="41866391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04853E-F3DC-269A-1B71-2BD3AF0C8283}"/>
            </a:ext>
          </a:extLst>
        </p:cNvPr>
        <p:cNvGrpSpPr/>
        <p:nvPr/>
      </p:nvGrpSpPr>
      <p:grpSpPr>
        <a:xfrm>
          <a:off x="0" y="0"/>
          <a:ext cx="0" cy="0"/>
          <a:chOff x="0" y="0"/>
          <a:chExt cx="0" cy="0"/>
        </a:xfrm>
      </p:grpSpPr>
      <p:pic>
        <p:nvPicPr>
          <p:cNvPr id="26" name="Graphic 25" descr="Connections with solid fill">
            <a:extLst>
              <a:ext uri="{FF2B5EF4-FFF2-40B4-BE49-F238E27FC236}">
                <a16:creationId xmlns:a16="http://schemas.microsoft.com/office/drawing/2014/main" id="{E0B7BD85-4A16-7CD0-C8B6-0C2FB9A0BD4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47838" y="134405"/>
            <a:ext cx="616524" cy="616524"/>
          </a:xfrm>
          <a:prstGeom prst="rect">
            <a:avLst/>
          </a:prstGeom>
        </p:spPr>
      </p:pic>
      <p:pic>
        <p:nvPicPr>
          <p:cNvPr id="4" name="Picture Placeholder 14">
            <a:extLst>
              <a:ext uri="{FF2B5EF4-FFF2-40B4-BE49-F238E27FC236}">
                <a16:creationId xmlns:a16="http://schemas.microsoft.com/office/drawing/2014/main" id="{1E715AA7-AA23-76C0-9CDD-2F48D687CC54}"/>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t="14053" b="14053"/>
          <a:stretch/>
        </p:blipFill>
        <p:spPr>
          <a:xfrm>
            <a:off x="7187291" y="4040672"/>
            <a:ext cx="4205288" cy="1849120"/>
          </a:xfrm>
          <a:effectLst>
            <a:outerShdw blurRad="63500" sx="102000" sy="102000" algn="ctr" rotWithShape="0">
              <a:prstClr val="black">
                <a:alpha val="40000"/>
              </a:prstClr>
            </a:outerShdw>
          </a:effectLst>
        </p:spPr>
      </p:pic>
      <p:grpSp>
        <p:nvGrpSpPr>
          <p:cNvPr id="7" name="Group 6">
            <a:extLst>
              <a:ext uri="{FF2B5EF4-FFF2-40B4-BE49-F238E27FC236}">
                <a16:creationId xmlns:a16="http://schemas.microsoft.com/office/drawing/2014/main" id="{C3158E3A-509F-D80C-110F-2B582A5AB241}"/>
              </a:ext>
            </a:extLst>
          </p:cNvPr>
          <p:cNvGrpSpPr/>
          <p:nvPr/>
        </p:nvGrpSpPr>
        <p:grpSpPr>
          <a:xfrm>
            <a:off x="995679" y="2787939"/>
            <a:ext cx="5118873" cy="1565623"/>
            <a:chOff x="6390639" y="2797657"/>
            <a:chExt cx="5118873" cy="1565623"/>
          </a:xfrm>
        </p:grpSpPr>
        <p:sp>
          <p:nvSpPr>
            <p:cNvPr id="8" name="Rectangle: Rounded Corners 7">
              <a:extLst>
                <a:ext uri="{FF2B5EF4-FFF2-40B4-BE49-F238E27FC236}">
                  <a16:creationId xmlns:a16="http://schemas.microsoft.com/office/drawing/2014/main" id="{5D7292F7-3429-E176-9AFA-E5B21CB701D5}"/>
                </a:ext>
              </a:extLst>
            </p:cNvPr>
            <p:cNvSpPr/>
            <p:nvPr/>
          </p:nvSpPr>
          <p:spPr>
            <a:xfrm>
              <a:off x="6390639" y="2797657"/>
              <a:ext cx="5118873" cy="1565623"/>
            </a:xfrm>
            <a:prstGeom prst="roundRect">
              <a:avLst>
                <a:gd name="adj" fmla="val 17531"/>
              </a:avLst>
            </a:prstGeom>
            <a:solidFill>
              <a:schemeClr val="bg1"/>
            </a:solidFill>
            <a:ln>
              <a:noFill/>
            </a:ln>
            <a:effectLst>
              <a:outerShdw blurRad="127000" sx="101000" sy="101000" algn="ctr" rotWithShape="0">
                <a:prstClr val="black">
                  <a:alpha val="3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9" name="Group 8">
              <a:extLst>
                <a:ext uri="{FF2B5EF4-FFF2-40B4-BE49-F238E27FC236}">
                  <a16:creationId xmlns:a16="http://schemas.microsoft.com/office/drawing/2014/main" id="{F03A4CE6-E951-089F-DFF0-11D7EFBD8894}"/>
                </a:ext>
              </a:extLst>
            </p:cNvPr>
            <p:cNvGrpSpPr/>
            <p:nvPr/>
          </p:nvGrpSpPr>
          <p:grpSpPr>
            <a:xfrm>
              <a:off x="6698355" y="3186288"/>
              <a:ext cx="758701" cy="734604"/>
              <a:chOff x="6563361" y="1397705"/>
              <a:chExt cx="734738" cy="661689"/>
            </a:xfrm>
          </p:grpSpPr>
          <p:sp>
            <p:nvSpPr>
              <p:cNvPr id="12" name="Rectangle: Rounded Corners 11">
                <a:extLst>
                  <a:ext uri="{FF2B5EF4-FFF2-40B4-BE49-F238E27FC236}">
                    <a16:creationId xmlns:a16="http://schemas.microsoft.com/office/drawing/2014/main" id="{6BDF708B-2988-62D5-7955-EA486B06D9B0}"/>
                  </a:ext>
                </a:extLst>
              </p:cNvPr>
              <p:cNvSpPr/>
              <p:nvPr/>
            </p:nvSpPr>
            <p:spPr>
              <a:xfrm>
                <a:off x="6563361" y="1397705"/>
                <a:ext cx="670339" cy="661689"/>
              </a:xfrm>
              <a:prstGeom prst="roundRect">
                <a:avLst>
                  <a:gd name="adj" fmla="val 9091"/>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6A88BF34-075A-8ADB-CE97-86FAD6D2DA54}"/>
                  </a:ext>
                </a:extLst>
              </p:cNvPr>
              <p:cNvSpPr txBox="1"/>
              <p:nvPr/>
            </p:nvSpPr>
            <p:spPr>
              <a:xfrm>
                <a:off x="6627761" y="1547386"/>
                <a:ext cx="670338" cy="400110"/>
              </a:xfrm>
              <a:prstGeom prst="rect">
                <a:avLst/>
              </a:prstGeom>
              <a:noFill/>
            </p:spPr>
            <p:txBody>
              <a:bodyPr wrap="square" rtlCol="0">
                <a:spAutoFit/>
              </a:bodyPr>
              <a:lstStyle/>
              <a:p>
                <a:r>
                  <a:rPr lang="en-IN" sz="2000" dirty="0">
                    <a:solidFill>
                      <a:schemeClr val="bg1"/>
                    </a:solidFill>
                    <a:latin typeface="Biome" panose="020B0503030204020804" pitchFamily="34" charset="0"/>
                    <a:cs typeface="Biome" panose="020B0503030204020804" pitchFamily="34" charset="0"/>
                  </a:rPr>
                  <a:t>02</a:t>
                </a:r>
              </a:p>
            </p:txBody>
          </p:sp>
        </p:grpSp>
        <p:sp>
          <p:nvSpPr>
            <p:cNvPr id="10" name="TextBox 9">
              <a:extLst>
                <a:ext uri="{FF2B5EF4-FFF2-40B4-BE49-F238E27FC236}">
                  <a16:creationId xmlns:a16="http://schemas.microsoft.com/office/drawing/2014/main" id="{DBD46C04-6EA5-CBA0-87D5-317A03E5BB7C}"/>
                </a:ext>
              </a:extLst>
            </p:cNvPr>
            <p:cNvSpPr txBox="1"/>
            <p:nvPr/>
          </p:nvSpPr>
          <p:spPr>
            <a:xfrm>
              <a:off x="7628668" y="3069329"/>
              <a:ext cx="3709231" cy="1015663"/>
            </a:xfrm>
            <a:prstGeom prst="rect">
              <a:avLst/>
            </a:prstGeom>
            <a:noFill/>
          </p:spPr>
          <p:txBody>
            <a:bodyPr wrap="square">
              <a:spAutoFit/>
            </a:bodyPr>
            <a:lstStyle/>
            <a:p>
              <a:r>
                <a:rPr lang="en-US" sz="1200" b="0" i="0" dirty="0">
                  <a:solidFill>
                    <a:srgbClr val="7F7F7F"/>
                  </a:solidFill>
                  <a:effectLst/>
                  <a:latin typeface="Montserrat" pitchFamily="2" charset="0"/>
                </a:rPr>
                <a:t>SDM uses multiple antennas to transmit numerous signals to different users at the same time. Each antenna can transmit a signal to a different user, hence increasing the network's capacity.</a:t>
              </a:r>
              <a:endParaRPr lang="en-US" sz="1200" b="0" i="0" dirty="0">
                <a:solidFill>
                  <a:schemeClr val="tx1">
                    <a:lumMod val="50000"/>
                    <a:lumOff val="50000"/>
                  </a:schemeClr>
                </a:solidFill>
                <a:effectLst/>
                <a:latin typeface="Montserrat" pitchFamily="2" charset="0"/>
              </a:endParaRPr>
            </a:p>
          </p:txBody>
        </p:sp>
      </p:grpSp>
      <p:grpSp>
        <p:nvGrpSpPr>
          <p:cNvPr id="16" name="Group 15">
            <a:extLst>
              <a:ext uri="{FF2B5EF4-FFF2-40B4-BE49-F238E27FC236}">
                <a16:creationId xmlns:a16="http://schemas.microsoft.com/office/drawing/2014/main" id="{DEFFD6C6-021E-FE78-4458-9DCE88B50CDB}"/>
              </a:ext>
            </a:extLst>
          </p:cNvPr>
          <p:cNvGrpSpPr/>
          <p:nvPr/>
        </p:nvGrpSpPr>
        <p:grpSpPr>
          <a:xfrm>
            <a:off x="995678" y="4549725"/>
            <a:ext cx="5118873" cy="1565623"/>
            <a:chOff x="6390638" y="4539565"/>
            <a:chExt cx="5118873" cy="1565623"/>
          </a:xfrm>
        </p:grpSpPr>
        <p:sp>
          <p:nvSpPr>
            <p:cNvPr id="17" name="Rectangle: Rounded Corners 16">
              <a:extLst>
                <a:ext uri="{FF2B5EF4-FFF2-40B4-BE49-F238E27FC236}">
                  <a16:creationId xmlns:a16="http://schemas.microsoft.com/office/drawing/2014/main" id="{F37C4382-5CD8-4ACF-7DE5-8C7205AD1505}"/>
                </a:ext>
              </a:extLst>
            </p:cNvPr>
            <p:cNvSpPr/>
            <p:nvPr/>
          </p:nvSpPr>
          <p:spPr>
            <a:xfrm>
              <a:off x="6390638" y="4539565"/>
              <a:ext cx="5118873" cy="1565623"/>
            </a:xfrm>
            <a:prstGeom prst="roundRect">
              <a:avLst>
                <a:gd name="adj" fmla="val 17531"/>
              </a:avLst>
            </a:prstGeom>
            <a:solidFill>
              <a:schemeClr val="bg1"/>
            </a:solidFill>
            <a:ln>
              <a:noFill/>
            </a:ln>
            <a:effectLst>
              <a:outerShdw blurRad="127000" sx="101000" sy="101000" algn="ctr" rotWithShape="0">
                <a:prstClr val="black">
                  <a:alpha val="3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8" name="Group 17">
              <a:extLst>
                <a:ext uri="{FF2B5EF4-FFF2-40B4-BE49-F238E27FC236}">
                  <a16:creationId xmlns:a16="http://schemas.microsoft.com/office/drawing/2014/main" id="{21B95E34-DD80-3151-2EC4-2BD93179E13C}"/>
                </a:ext>
              </a:extLst>
            </p:cNvPr>
            <p:cNvGrpSpPr/>
            <p:nvPr/>
          </p:nvGrpSpPr>
          <p:grpSpPr>
            <a:xfrm>
              <a:off x="6698355" y="4955072"/>
              <a:ext cx="758701" cy="734604"/>
              <a:chOff x="6563361" y="1397705"/>
              <a:chExt cx="734738" cy="661689"/>
            </a:xfrm>
          </p:grpSpPr>
          <p:sp>
            <p:nvSpPr>
              <p:cNvPr id="20" name="Rectangle: Rounded Corners 19">
                <a:extLst>
                  <a:ext uri="{FF2B5EF4-FFF2-40B4-BE49-F238E27FC236}">
                    <a16:creationId xmlns:a16="http://schemas.microsoft.com/office/drawing/2014/main" id="{B737E4A6-616B-8E82-CA6D-D7B3A5367755}"/>
                  </a:ext>
                </a:extLst>
              </p:cNvPr>
              <p:cNvSpPr/>
              <p:nvPr/>
            </p:nvSpPr>
            <p:spPr>
              <a:xfrm>
                <a:off x="6563361" y="1397705"/>
                <a:ext cx="670339" cy="661689"/>
              </a:xfrm>
              <a:prstGeom prst="roundRect">
                <a:avLst>
                  <a:gd name="adj" fmla="val 9091"/>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TextBox 20">
                <a:extLst>
                  <a:ext uri="{FF2B5EF4-FFF2-40B4-BE49-F238E27FC236}">
                    <a16:creationId xmlns:a16="http://schemas.microsoft.com/office/drawing/2014/main" id="{B2E20EBF-9BAA-70DD-EA2E-2D13B74A15D0}"/>
                  </a:ext>
                </a:extLst>
              </p:cNvPr>
              <p:cNvSpPr txBox="1"/>
              <p:nvPr/>
            </p:nvSpPr>
            <p:spPr>
              <a:xfrm>
                <a:off x="6627761" y="1547386"/>
                <a:ext cx="670338" cy="360396"/>
              </a:xfrm>
              <a:prstGeom prst="rect">
                <a:avLst/>
              </a:prstGeom>
              <a:noFill/>
            </p:spPr>
            <p:txBody>
              <a:bodyPr wrap="square" rtlCol="0">
                <a:spAutoFit/>
              </a:bodyPr>
              <a:lstStyle/>
              <a:p>
                <a:r>
                  <a:rPr lang="en-IN" sz="2000" dirty="0">
                    <a:solidFill>
                      <a:schemeClr val="bg1"/>
                    </a:solidFill>
                    <a:latin typeface="Biome" panose="020B0503030204020804" pitchFamily="34" charset="0"/>
                    <a:cs typeface="Biome" panose="020B0503030204020804" pitchFamily="34" charset="0"/>
                  </a:rPr>
                  <a:t>03</a:t>
                </a:r>
              </a:p>
            </p:txBody>
          </p:sp>
        </p:grpSp>
        <p:sp>
          <p:nvSpPr>
            <p:cNvPr id="19" name="TextBox 18">
              <a:extLst>
                <a:ext uri="{FF2B5EF4-FFF2-40B4-BE49-F238E27FC236}">
                  <a16:creationId xmlns:a16="http://schemas.microsoft.com/office/drawing/2014/main" id="{F31E67A8-02CE-A5B2-0785-CB91E4D64033}"/>
                </a:ext>
              </a:extLst>
            </p:cNvPr>
            <p:cNvSpPr txBox="1"/>
            <p:nvPr/>
          </p:nvSpPr>
          <p:spPr>
            <a:xfrm>
              <a:off x="7595417" y="4721137"/>
              <a:ext cx="3709231" cy="1200329"/>
            </a:xfrm>
            <a:prstGeom prst="rect">
              <a:avLst/>
            </a:prstGeom>
            <a:noFill/>
          </p:spPr>
          <p:txBody>
            <a:bodyPr wrap="square">
              <a:spAutoFit/>
            </a:bodyPr>
            <a:lstStyle/>
            <a:p>
              <a:r>
                <a:rPr lang="en-US" sz="1200" b="0" i="0" dirty="0">
                  <a:solidFill>
                    <a:schemeClr val="tx1">
                      <a:lumMod val="50000"/>
                      <a:lumOff val="50000"/>
                    </a:schemeClr>
                  </a:solidFill>
                  <a:effectLst/>
                  <a:latin typeface="Montserrat" pitchFamily="2" charset="0"/>
                </a:rPr>
                <a:t>SDM and FDM can be coupled to boost a network's capacity. For example, each antenna can be utilized to send numerous signals (using FDM) to different users, hence expanding the number of users who can be served at the same time.</a:t>
              </a:r>
            </a:p>
          </p:txBody>
        </p:sp>
      </p:grpSp>
      <p:grpSp>
        <p:nvGrpSpPr>
          <p:cNvPr id="22" name="Group 21">
            <a:extLst>
              <a:ext uri="{FF2B5EF4-FFF2-40B4-BE49-F238E27FC236}">
                <a16:creationId xmlns:a16="http://schemas.microsoft.com/office/drawing/2014/main" id="{093768F1-BEE2-4902-0731-2AC1A22BBA92}"/>
              </a:ext>
            </a:extLst>
          </p:cNvPr>
          <p:cNvGrpSpPr/>
          <p:nvPr/>
        </p:nvGrpSpPr>
        <p:grpSpPr>
          <a:xfrm>
            <a:off x="995677" y="1012152"/>
            <a:ext cx="5118873" cy="1565623"/>
            <a:chOff x="6390637" y="1001992"/>
            <a:chExt cx="5118873" cy="1565623"/>
          </a:xfrm>
        </p:grpSpPr>
        <p:sp>
          <p:nvSpPr>
            <p:cNvPr id="23" name="Rectangle: Rounded Corners 22">
              <a:extLst>
                <a:ext uri="{FF2B5EF4-FFF2-40B4-BE49-F238E27FC236}">
                  <a16:creationId xmlns:a16="http://schemas.microsoft.com/office/drawing/2014/main" id="{73495D41-1BAB-BDA7-2AD3-3A762203DABA}"/>
                </a:ext>
              </a:extLst>
            </p:cNvPr>
            <p:cNvSpPr/>
            <p:nvPr/>
          </p:nvSpPr>
          <p:spPr>
            <a:xfrm>
              <a:off x="6390637" y="1001992"/>
              <a:ext cx="5118873" cy="1565623"/>
            </a:xfrm>
            <a:prstGeom prst="roundRect">
              <a:avLst>
                <a:gd name="adj" fmla="val 17531"/>
              </a:avLst>
            </a:prstGeom>
            <a:solidFill>
              <a:schemeClr val="bg1"/>
            </a:solidFill>
            <a:ln>
              <a:noFill/>
            </a:ln>
            <a:effectLst>
              <a:outerShdw blurRad="127000" sx="101000" sy="101000" algn="ctr" rotWithShape="0">
                <a:prstClr val="black">
                  <a:alpha val="3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4" name="Group 23">
              <a:extLst>
                <a:ext uri="{FF2B5EF4-FFF2-40B4-BE49-F238E27FC236}">
                  <a16:creationId xmlns:a16="http://schemas.microsoft.com/office/drawing/2014/main" id="{A45FD480-344C-7FDC-3835-27DD35F736D5}"/>
                </a:ext>
              </a:extLst>
            </p:cNvPr>
            <p:cNvGrpSpPr/>
            <p:nvPr/>
          </p:nvGrpSpPr>
          <p:grpSpPr>
            <a:xfrm>
              <a:off x="6698355" y="1417500"/>
              <a:ext cx="778578" cy="734604"/>
              <a:chOff x="6563362" y="1397705"/>
              <a:chExt cx="753987" cy="661689"/>
            </a:xfrm>
          </p:grpSpPr>
          <p:sp>
            <p:nvSpPr>
              <p:cNvPr id="27" name="Rectangle: Rounded Corners 26">
                <a:extLst>
                  <a:ext uri="{FF2B5EF4-FFF2-40B4-BE49-F238E27FC236}">
                    <a16:creationId xmlns:a16="http://schemas.microsoft.com/office/drawing/2014/main" id="{9C1ACBAA-8C19-0128-A0CB-F1DCEEA44105}"/>
                  </a:ext>
                </a:extLst>
              </p:cNvPr>
              <p:cNvSpPr/>
              <p:nvPr/>
            </p:nvSpPr>
            <p:spPr>
              <a:xfrm>
                <a:off x="6563362" y="1397705"/>
                <a:ext cx="670339" cy="661689"/>
              </a:xfrm>
              <a:prstGeom prst="roundRect">
                <a:avLst>
                  <a:gd name="adj" fmla="val 9091"/>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TextBox 27">
                <a:extLst>
                  <a:ext uri="{FF2B5EF4-FFF2-40B4-BE49-F238E27FC236}">
                    <a16:creationId xmlns:a16="http://schemas.microsoft.com/office/drawing/2014/main" id="{0A10AF0C-04C9-E2B8-B533-A7289D0F4C72}"/>
                  </a:ext>
                </a:extLst>
              </p:cNvPr>
              <p:cNvSpPr txBox="1"/>
              <p:nvPr/>
            </p:nvSpPr>
            <p:spPr>
              <a:xfrm>
                <a:off x="6647011" y="1547386"/>
                <a:ext cx="670338" cy="360396"/>
              </a:xfrm>
              <a:prstGeom prst="rect">
                <a:avLst/>
              </a:prstGeom>
              <a:noFill/>
            </p:spPr>
            <p:txBody>
              <a:bodyPr wrap="square" rtlCol="0">
                <a:spAutoFit/>
              </a:bodyPr>
              <a:lstStyle/>
              <a:p>
                <a:r>
                  <a:rPr lang="en-IN" sz="2000" dirty="0">
                    <a:solidFill>
                      <a:schemeClr val="bg1"/>
                    </a:solidFill>
                    <a:latin typeface="Biome" panose="020B0503030204020804" pitchFamily="34" charset="0"/>
                    <a:cs typeface="Biome" panose="020B0503030204020804" pitchFamily="34" charset="0"/>
                  </a:rPr>
                  <a:t>01</a:t>
                </a:r>
              </a:p>
            </p:txBody>
          </p:sp>
        </p:grpSp>
        <p:sp>
          <p:nvSpPr>
            <p:cNvPr id="25" name="TextBox 24">
              <a:extLst>
                <a:ext uri="{FF2B5EF4-FFF2-40B4-BE49-F238E27FC236}">
                  <a16:creationId xmlns:a16="http://schemas.microsoft.com/office/drawing/2014/main" id="{6D203F4D-72F5-39BF-F29C-B7A7FA9CD0A7}"/>
                </a:ext>
              </a:extLst>
            </p:cNvPr>
            <p:cNvSpPr txBox="1"/>
            <p:nvPr/>
          </p:nvSpPr>
          <p:spPr>
            <a:xfrm>
              <a:off x="7476933" y="1250310"/>
              <a:ext cx="3709231" cy="1200329"/>
            </a:xfrm>
            <a:prstGeom prst="rect">
              <a:avLst/>
            </a:prstGeom>
            <a:noFill/>
          </p:spPr>
          <p:txBody>
            <a:bodyPr wrap="square">
              <a:spAutoFit/>
            </a:bodyPr>
            <a:lstStyle/>
            <a:p>
              <a:r>
                <a:rPr lang="en-US" sz="1200" b="0" i="0" dirty="0">
                  <a:solidFill>
                    <a:schemeClr val="tx1">
                      <a:lumMod val="50000"/>
                      <a:lumOff val="50000"/>
                    </a:schemeClr>
                  </a:solidFill>
                  <a:effectLst/>
                  <a:latin typeface="Montserrat" pitchFamily="2" charset="0"/>
                </a:rPr>
                <a:t>This approach divides the available frequency spectrum into several narrow bands, each of which can carry a distinct signal. This enables the simultaneous transmission of numerous signals across the same frequency range, hence enhancing network capacity.</a:t>
              </a:r>
              <a:endParaRPr lang="en-IN" sz="1200" dirty="0">
                <a:solidFill>
                  <a:schemeClr val="tx1">
                    <a:lumMod val="50000"/>
                    <a:lumOff val="50000"/>
                  </a:schemeClr>
                </a:solidFill>
                <a:latin typeface="Montserrat" pitchFamily="2" charset="0"/>
              </a:endParaRPr>
            </a:p>
          </p:txBody>
        </p:sp>
      </p:grpSp>
      <p:sp>
        <p:nvSpPr>
          <p:cNvPr id="29" name="TextBox 28">
            <a:extLst>
              <a:ext uri="{FF2B5EF4-FFF2-40B4-BE49-F238E27FC236}">
                <a16:creationId xmlns:a16="http://schemas.microsoft.com/office/drawing/2014/main" id="{20B14538-AA65-FE06-C00D-5CD5BA22168B}"/>
              </a:ext>
            </a:extLst>
          </p:cNvPr>
          <p:cNvSpPr txBox="1"/>
          <p:nvPr/>
        </p:nvSpPr>
        <p:spPr>
          <a:xfrm>
            <a:off x="7676842" y="1020378"/>
            <a:ext cx="4287520" cy="523220"/>
          </a:xfrm>
          <a:prstGeom prst="rect">
            <a:avLst/>
          </a:prstGeom>
          <a:noFill/>
        </p:spPr>
        <p:txBody>
          <a:bodyPr wrap="square" rtlCol="0">
            <a:spAutoFit/>
          </a:bodyPr>
          <a:lstStyle/>
          <a:p>
            <a:pPr algn="l"/>
            <a:r>
              <a:rPr lang="en-US" sz="2800" b="0" i="0" dirty="0">
                <a:effectLst/>
                <a:latin typeface="Exo Black" pitchFamily="2" charset="0"/>
              </a:rPr>
              <a:t>SDM and FDM</a:t>
            </a:r>
          </a:p>
        </p:txBody>
      </p:sp>
      <p:sp>
        <p:nvSpPr>
          <p:cNvPr id="30" name="TextBox 29">
            <a:extLst>
              <a:ext uri="{FF2B5EF4-FFF2-40B4-BE49-F238E27FC236}">
                <a16:creationId xmlns:a16="http://schemas.microsoft.com/office/drawing/2014/main" id="{CD208D84-D472-C485-9B1C-6E50E0CD5D90}"/>
              </a:ext>
            </a:extLst>
          </p:cNvPr>
          <p:cNvSpPr txBox="1"/>
          <p:nvPr/>
        </p:nvSpPr>
        <p:spPr>
          <a:xfrm>
            <a:off x="7146175" y="1998395"/>
            <a:ext cx="4460241" cy="1600438"/>
          </a:xfrm>
          <a:prstGeom prst="rect">
            <a:avLst/>
          </a:prstGeom>
          <a:noFill/>
        </p:spPr>
        <p:txBody>
          <a:bodyPr wrap="square">
            <a:spAutoFit/>
          </a:bodyPr>
          <a:lstStyle/>
          <a:p>
            <a:r>
              <a:rPr lang="en-US" sz="1400" b="0" i="0" dirty="0">
                <a:solidFill>
                  <a:schemeClr val="tx1">
                    <a:lumMod val="50000"/>
                    <a:lumOff val="50000"/>
                  </a:schemeClr>
                </a:solidFill>
                <a:effectLst/>
                <a:latin typeface="Montserrat" pitchFamily="2" charset="0"/>
              </a:rPr>
              <a:t>SDM is typically realized and combined with Frequency Division Multiplexing (FDM) in the following way :</a:t>
            </a:r>
          </a:p>
          <a:p>
            <a:endParaRPr lang="en-US" sz="1400" dirty="0">
              <a:solidFill>
                <a:schemeClr val="tx1">
                  <a:lumMod val="50000"/>
                  <a:lumOff val="50000"/>
                </a:schemeClr>
              </a:solidFill>
              <a:latin typeface="Montserrat" pitchFamily="2" charset="0"/>
            </a:endParaRPr>
          </a:p>
          <a:p>
            <a:pPr marL="285750" indent="-285750">
              <a:buFont typeface="Wingdings" panose="05000000000000000000" pitchFamily="2" charset="2"/>
              <a:buChar char="ü"/>
            </a:pPr>
            <a:r>
              <a:rPr lang="en-US" sz="1400" b="0" i="0" dirty="0">
                <a:solidFill>
                  <a:schemeClr val="tx1">
                    <a:lumMod val="50000"/>
                    <a:lumOff val="50000"/>
                  </a:schemeClr>
                </a:solidFill>
                <a:effectLst/>
                <a:latin typeface="Montserrat" pitchFamily="2" charset="0"/>
              </a:rPr>
              <a:t>SDM</a:t>
            </a:r>
          </a:p>
          <a:p>
            <a:pPr marL="285750" indent="-285750">
              <a:buFont typeface="Wingdings" panose="05000000000000000000" pitchFamily="2" charset="2"/>
              <a:buChar char="ü"/>
            </a:pPr>
            <a:r>
              <a:rPr lang="en-US" sz="1400" dirty="0">
                <a:solidFill>
                  <a:schemeClr val="tx1">
                    <a:lumMod val="50000"/>
                    <a:lumOff val="50000"/>
                  </a:schemeClr>
                </a:solidFill>
                <a:latin typeface="Montserrat" pitchFamily="2" charset="0"/>
              </a:rPr>
              <a:t>FBM</a:t>
            </a:r>
          </a:p>
          <a:p>
            <a:pPr marL="285750" indent="-285750">
              <a:buFont typeface="Wingdings" panose="05000000000000000000" pitchFamily="2" charset="2"/>
              <a:buChar char="ü"/>
            </a:pPr>
            <a:r>
              <a:rPr lang="en-US" sz="1400" dirty="0">
                <a:solidFill>
                  <a:schemeClr val="tx1">
                    <a:lumMod val="50000"/>
                    <a:lumOff val="50000"/>
                  </a:schemeClr>
                </a:solidFill>
                <a:latin typeface="Montserrat" pitchFamily="2" charset="0"/>
              </a:rPr>
              <a:t>Combination</a:t>
            </a:r>
            <a:endParaRPr lang="en-US" sz="1400" b="0" i="0" dirty="0">
              <a:solidFill>
                <a:schemeClr val="tx1">
                  <a:lumMod val="50000"/>
                  <a:lumOff val="50000"/>
                </a:schemeClr>
              </a:solidFill>
              <a:effectLst/>
              <a:latin typeface="Montserrat" pitchFamily="2" charset="0"/>
            </a:endParaRPr>
          </a:p>
        </p:txBody>
      </p:sp>
    </p:spTree>
    <p:extLst>
      <p:ext uri="{BB962C8B-B14F-4D97-AF65-F5344CB8AC3E}">
        <p14:creationId xmlns:p14="http://schemas.microsoft.com/office/powerpoint/2010/main" val="14866835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D63710-C9A1-717A-F45A-B3699EAECD26}"/>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FE001EF9-FE80-AA38-8D44-201263657B96}"/>
              </a:ext>
            </a:extLst>
          </p:cNvPr>
          <p:cNvSpPr txBox="1"/>
          <p:nvPr/>
        </p:nvSpPr>
        <p:spPr>
          <a:xfrm>
            <a:off x="6471920" y="1370965"/>
            <a:ext cx="5053401" cy="1384995"/>
          </a:xfrm>
          <a:prstGeom prst="rect">
            <a:avLst/>
          </a:prstGeom>
          <a:noFill/>
        </p:spPr>
        <p:txBody>
          <a:bodyPr wrap="square" rtlCol="0">
            <a:spAutoFit/>
          </a:bodyPr>
          <a:lstStyle/>
          <a:p>
            <a:pPr algn="l"/>
            <a:r>
              <a:rPr lang="en-US" sz="2800" b="0" i="0" dirty="0">
                <a:effectLst/>
                <a:latin typeface="Exo Black" pitchFamily="2" charset="0"/>
              </a:rPr>
              <a:t>Dynamic Channel Allocation (DCA) and Frequency Availability</a:t>
            </a:r>
          </a:p>
        </p:txBody>
      </p:sp>
      <p:sp>
        <p:nvSpPr>
          <p:cNvPr id="5" name="TextBox 4">
            <a:extLst>
              <a:ext uri="{FF2B5EF4-FFF2-40B4-BE49-F238E27FC236}">
                <a16:creationId xmlns:a16="http://schemas.microsoft.com/office/drawing/2014/main" id="{A96C80F1-748E-6259-42E7-C681C3991AA3}"/>
              </a:ext>
            </a:extLst>
          </p:cNvPr>
          <p:cNvSpPr txBox="1"/>
          <p:nvPr/>
        </p:nvSpPr>
        <p:spPr>
          <a:xfrm>
            <a:off x="6471920" y="3225939"/>
            <a:ext cx="4736977" cy="2246769"/>
          </a:xfrm>
          <a:prstGeom prst="rect">
            <a:avLst/>
          </a:prstGeom>
          <a:noFill/>
        </p:spPr>
        <p:txBody>
          <a:bodyPr wrap="square">
            <a:spAutoFit/>
          </a:bodyPr>
          <a:lstStyle/>
          <a:p>
            <a:r>
              <a:rPr lang="en-US" sz="1400" b="0" i="0" dirty="0">
                <a:solidFill>
                  <a:srgbClr val="7F7F7F"/>
                </a:solidFill>
                <a:effectLst/>
                <a:latin typeface="Montserrat" pitchFamily="2" charset="0"/>
              </a:rPr>
              <a:t>Dynamic Channel Allocation (DCA) is a mechanism used in cellular systems to maximize the utilization of available spectrum. DCA modifies the frequencies available in other cells by altering the frequency bands that each cell may access. By dynamically allocating frequencies, DCA guarantees that each cell has access to the frequencies that are most appropriate for its current needs while minimizing interference with other cells.</a:t>
            </a:r>
          </a:p>
        </p:txBody>
      </p:sp>
      <p:sp>
        <p:nvSpPr>
          <p:cNvPr id="6" name="Rectangle: Rounded Corners 5">
            <a:extLst>
              <a:ext uri="{FF2B5EF4-FFF2-40B4-BE49-F238E27FC236}">
                <a16:creationId xmlns:a16="http://schemas.microsoft.com/office/drawing/2014/main" id="{9402979A-27B4-3945-4562-EC14022FDAFE}"/>
              </a:ext>
            </a:extLst>
          </p:cNvPr>
          <p:cNvSpPr/>
          <p:nvPr/>
        </p:nvSpPr>
        <p:spPr>
          <a:xfrm rot="5400000">
            <a:off x="8451976" y="1024605"/>
            <a:ext cx="74430" cy="3858259"/>
          </a:xfrm>
          <a:prstGeom prst="roundRect">
            <a:avLst>
              <a:gd name="adj" fmla="val 14200"/>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Graphic 7" descr="Connections with solid fill">
            <a:extLst>
              <a:ext uri="{FF2B5EF4-FFF2-40B4-BE49-F238E27FC236}">
                <a16:creationId xmlns:a16="http://schemas.microsoft.com/office/drawing/2014/main" id="{AC2370C9-E0C6-BB20-A769-166BF7664A8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47838" y="134405"/>
            <a:ext cx="616524" cy="616524"/>
          </a:xfrm>
          <a:prstGeom prst="rect">
            <a:avLst/>
          </a:prstGeom>
        </p:spPr>
      </p:pic>
      <p:pic>
        <p:nvPicPr>
          <p:cNvPr id="18" name="Picture Placeholder 17">
            <a:extLst>
              <a:ext uri="{FF2B5EF4-FFF2-40B4-BE49-F238E27FC236}">
                <a16:creationId xmlns:a16="http://schemas.microsoft.com/office/drawing/2014/main" id="{2DFDEB66-1A04-D5AC-2E9E-D6B2F6F3233D}"/>
              </a:ext>
            </a:extLst>
          </p:cNvPr>
          <p:cNvPicPr>
            <a:picLocks noGrp="1" noChangeAspect="1"/>
          </p:cNvPicPr>
          <p:nvPr>
            <p:ph type="pic" sz="quarter" idx="10"/>
          </p:nvPr>
        </p:nvPicPr>
        <p:blipFill>
          <a:blip r:embed="rId4">
            <a:extLst>
              <a:ext uri="{28A0092B-C50C-407E-A947-70E740481C1C}">
                <a14:useLocalDpi xmlns:a14="http://schemas.microsoft.com/office/drawing/2010/main" val="0"/>
              </a:ext>
            </a:extLst>
          </a:blip>
          <a:srcRect t="16248" b="16248"/>
          <a:stretch/>
        </p:blipFill>
        <p:spPr>
          <a:xfrm>
            <a:off x="1005840" y="1127125"/>
            <a:ext cx="4537710" cy="4602163"/>
          </a:xfrm>
        </p:spPr>
      </p:pic>
    </p:spTree>
    <p:extLst>
      <p:ext uri="{BB962C8B-B14F-4D97-AF65-F5344CB8AC3E}">
        <p14:creationId xmlns:p14="http://schemas.microsoft.com/office/powerpoint/2010/main" val="25535864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8828696-688D-0C4D-859E-843E5B2F7652}"/>
              </a:ext>
            </a:extLst>
          </p:cNvPr>
          <p:cNvSpPr txBox="1"/>
          <p:nvPr/>
        </p:nvSpPr>
        <p:spPr>
          <a:xfrm>
            <a:off x="715081" y="1148080"/>
            <a:ext cx="4287520" cy="1384995"/>
          </a:xfrm>
          <a:prstGeom prst="rect">
            <a:avLst/>
          </a:prstGeom>
          <a:noFill/>
        </p:spPr>
        <p:txBody>
          <a:bodyPr wrap="square" rtlCol="0">
            <a:spAutoFit/>
          </a:bodyPr>
          <a:lstStyle/>
          <a:p>
            <a:r>
              <a:rPr lang="en-US" sz="2800" dirty="0">
                <a:latin typeface="Exo Black" pitchFamily="2" charset="0"/>
              </a:rPr>
              <a:t>Limitations of TDM/FDM Systems vs. CDM Systems</a:t>
            </a:r>
            <a:endParaRPr lang="en-IN" sz="2500" dirty="0">
              <a:latin typeface="Exo Black" pitchFamily="2" charset="0"/>
              <a:ea typeface="ADLaM Display" panose="02010000000000000000" pitchFamily="2" charset="0"/>
              <a:cs typeface="ADLaM Display" panose="02010000000000000000" pitchFamily="2" charset="0"/>
            </a:endParaRPr>
          </a:p>
        </p:txBody>
      </p:sp>
      <p:sp>
        <p:nvSpPr>
          <p:cNvPr id="5" name="TextBox 4">
            <a:extLst>
              <a:ext uri="{FF2B5EF4-FFF2-40B4-BE49-F238E27FC236}">
                <a16:creationId xmlns:a16="http://schemas.microsoft.com/office/drawing/2014/main" id="{5B1CAE57-DBA6-F454-8618-7CCDBA5C73E2}"/>
              </a:ext>
            </a:extLst>
          </p:cNvPr>
          <p:cNvSpPr txBox="1"/>
          <p:nvPr/>
        </p:nvSpPr>
        <p:spPr>
          <a:xfrm>
            <a:off x="825500" y="3283267"/>
            <a:ext cx="3709231" cy="2462213"/>
          </a:xfrm>
          <a:prstGeom prst="rect">
            <a:avLst/>
          </a:prstGeom>
          <a:noFill/>
        </p:spPr>
        <p:txBody>
          <a:bodyPr wrap="square">
            <a:spAutoFit/>
          </a:bodyPr>
          <a:lstStyle/>
          <a:p>
            <a:r>
              <a:rPr lang="en-US" sz="1400" b="0" i="0" dirty="0">
                <a:solidFill>
                  <a:srgbClr val="7F7F7F"/>
                </a:solidFill>
                <a:effectLst/>
                <a:latin typeface="Montserrat" pitchFamily="2" charset="0"/>
              </a:rPr>
              <a:t>The comparison of Time Division Multiplexing (TDM)/Frequency Division Multiplexing (FDM) and Code Division Multiplexing (CDM) systems exposes a basic capacity difference. TDM/FDM's reliance on preset channels limits user capacity and might impair service as demand increases, but CDM's unique coding for each user overcomes such constraints, enabling scalable and efficient communication solutions.</a:t>
            </a:r>
          </a:p>
        </p:txBody>
      </p:sp>
      <p:sp>
        <p:nvSpPr>
          <p:cNvPr id="6" name="Rectangle: Rounded Corners 5">
            <a:extLst>
              <a:ext uri="{FF2B5EF4-FFF2-40B4-BE49-F238E27FC236}">
                <a16:creationId xmlns:a16="http://schemas.microsoft.com/office/drawing/2014/main" id="{D6CBBEAC-BED9-131D-3F9E-429CEE098EB6}"/>
              </a:ext>
            </a:extLst>
          </p:cNvPr>
          <p:cNvSpPr/>
          <p:nvPr/>
        </p:nvSpPr>
        <p:spPr>
          <a:xfrm rot="5400000">
            <a:off x="2717415" y="878456"/>
            <a:ext cx="74430" cy="3858259"/>
          </a:xfrm>
          <a:prstGeom prst="roundRect">
            <a:avLst>
              <a:gd name="adj" fmla="val 14200"/>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Graphic 7" descr="Connections with solid fill">
            <a:extLst>
              <a:ext uri="{FF2B5EF4-FFF2-40B4-BE49-F238E27FC236}">
                <a16:creationId xmlns:a16="http://schemas.microsoft.com/office/drawing/2014/main" id="{D0833A54-7EB6-3787-2E49-95AAE0FFFC0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47838" y="134405"/>
            <a:ext cx="616524" cy="616524"/>
          </a:xfrm>
          <a:prstGeom prst="rect">
            <a:avLst/>
          </a:prstGeom>
        </p:spPr>
      </p:pic>
      <p:grpSp>
        <p:nvGrpSpPr>
          <p:cNvPr id="10" name="Group 9">
            <a:extLst>
              <a:ext uri="{FF2B5EF4-FFF2-40B4-BE49-F238E27FC236}">
                <a16:creationId xmlns:a16="http://schemas.microsoft.com/office/drawing/2014/main" id="{FD8ABE4D-09F4-93F0-BFF8-C38AA4E67A83}"/>
              </a:ext>
            </a:extLst>
          </p:cNvPr>
          <p:cNvGrpSpPr/>
          <p:nvPr/>
        </p:nvGrpSpPr>
        <p:grpSpPr>
          <a:xfrm>
            <a:off x="5794513" y="758757"/>
            <a:ext cx="5257560" cy="2431703"/>
            <a:chOff x="5794513" y="758757"/>
            <a:chExt cx="5257560" cy="2431703"/>
          </a:xfrm>
        </p:grpSpPr>
        <p:sp>
          <p:nvSpPr>
            <p:cNvPr id="2" name="Rectangle: Rounded Corners 1">
              <a:extLst>
                <a:ext uri="{FF2B5EF4-FFF2-40B4-BE49-F238E27FC236}">
                  <a16:creationId xmlns:a16="http://schemas.microsoft.com/office/drawing/2014/main" id="{9F7FD44B-C857-F95D-634D-262143490F0B}"/>
                </a:ext>
              </a:extLst>
            </p:cNvPr>
            <p:cNvSpPr/>
            <p:nvPr/>
          </p:nvSpPr>
          <p:spPr>
            <a:xfrm>
              <a:off x="5794513" y="758757"/>
              <a:ext cx="5188226" cy="2431703"/>
            </a:xfrm>
            <a:prstGeom prst="roundRect">
              <a:avLst>
                <a:gd name="adj" fmla="val 15067"/>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Rounded Corners 2">
              <a:extLst>
                <a:ext uri="{FF2B5EF4-FFF2-40B4-BE49-F238E27FC236}">
                  <a16:creationId xmlns:a16="http://schemas.microsoft.com/office/drawing/2014/main" id="{CAE653D1-DAEF-AE9D-F5F4-7943CC2C104A}"/>
                </a:ext>
              </a:extLst>
            </p:cNvPr>
            <p:cNvSpPr/>
            <p:nvPr/>
          </p:nvSpPr>
          <p:spPr>
            <a:xfrm>
              <a:off x="6113354" y="1560601"/>
              <a:ext cx="101599" cy="1202115"/>
            </a:xfrm>
            <a:prstGeom prst="roundRect">
              <a:avLst>
                <a:gd name="adj" fmla="val 14200"/>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036B0B3B-3687-A076-45B6-6FD8089B356C}"/>
                </a:ext>
              </a:extLst>
            </p:cNvPr>
            <p:cNvSpPr txBox="1"/>
            <p:nvPr/>
          </p:nvSpPr>
          <p:spPr>
            <a:xfrm>
              <a:off x="7337288" y="890508"/>
              <a:ext cx="2915920" cy="369332"/>
            </a:xfrm>
            <a:prstGeom prst="rect">
              <a:avLst/>
            </a:prstGeom>
            <a:noFill/>
          </p:spPr>
          <p:txBody>
            <a:bodyPr wrap="square" rtlCol="0">
              <a:spAutoFit/>
            </a:bodyPr>
            <a:lstStyle/>
            <a:p>
              <a:r>
                <a:rPr lang="en-US" dirty="0">
                  <a:latin typeface="Gilmer Bold" panose="00000800000000000000" pitchFamily="50" charset="0"/>
                </a:rPr>
                <a:t>TDM/FDM Systems</a:t>
              </a:r>
              <a:endParaRPr lang="en-IN" dirty="0">
                <a:latin typeface="Gilmer Bold" panose="00000800000000000000" pitchFamily="50" charset="0"/>
              </a:endParaRPr>
            </a:p>
          </p:txBody>
        </p:sp>
        <p:sp>
          <p:nvSpPr>
            <p:cNvPr id="9" name="TextBox 8">
              <a:extLst>
                <a:ext uri="{FF2B5EF4-FFF2-40B4-BE49-F238E27FC236}">
                  <a16:creationId xmlns:a16="http://schemas.microsoft.com/office/drawing/2014/main" id="{6CFF58A2-14DF-8CBD-0EF9-FA4F3FD68361}"/>
                </a:ext>
              </a:extLst>
            </p:cNvPr>
            <p:cNvSpPr txBox="1"/>
            <p:nvPr/>
          </p:nvSpPr>
          <p:spPr>
            <a:xfrm>
              <a:off x="6441163" y="1361440"/>
              <a:ext cx="4610910" cy="1600438"/>
            </a:xfrm>
            <a:prstGeom prst="rect">
              <a:avLst/>
            </a:prstGeom>
            <a:noFill/>
          </p:spPr>
          <p:txBody>
            <a:bodyPr wrap="square" rtlCol="0">
              <a:spAutoFit/>
            </a:bodyPr>
            <a:lstStyle/>
            <a:p>
              <a:r>
                <a:rPr lang="en-US" sz="1400" dirty="0">
                  <a:solidFill>
                    <a:srgbClr val="7F7F7F"/>
                  </a:solidFill>
                  <a:latin typeface="Montserrat" pitchFamily="2" charset="0"/>
                  <a:cs typeface="Poppins Light" panose="00000400000000000000" pitchFamily="2" charset="0"/>
                </a:rPr>
                <a:t>TDM and FDM systems have a set number of communication channels or slots. This means that the number of concurrent users is determined by the number of channels or slots available. As the number of users grows, the quality of service may suffer due to greater competition for limited resources.</a:t>
              </a:r>
            </a:p>
          </p:txBody>
        </p:sp>
      </p:grpSp>
      <p:grpSp>
        <p:nvGrpSpPr>
          <p:cNvPr id="11" name="Group 10">
            <a:extLst>
              <a:ext uri="{FF2B5EF4-FFF2-40B4-BE49-F238E27FC236}">
                <a16:creationId xmlns:a16="http://schemas.microsoft.com/office/drawing/2014/main" id="{5B77FEB7-1138-0419-7E6B-7C9B2155F4B0}"/>
              </a:ext>
            </a:extLst>
          </p:cNvPr>
          <p:cNvGrpSpPr/>
          <p:nvPr/>
        </p:nvGrpSpPr>
        <p:grpSpPr>
          <a:xfrm>
            <a:off x="5794513" y="3798223"/>
            <a:ext cx="5188226" cy="2431703"/>
            <a:chOff x="5794513" y="758757"/>
            <a:chExt cx="5188226" cy="2431703"/>
          </a:xfrm>
        </p:grpSpPr>
        <p:sp>
          <p:nvSpPr>
            <p:cNvPr id="12" name="Rectangle: Rounded Corners 11">
              <a:extLst>
                <a:ext uri="{FF2B5EF4-FFF2-40B4-BE49-F238E27FC236}">
                  <a16:creationId xmlns:a16="http://schemas.microsoft.com/office/drawing/2014/main" id="{D46E5BAF-076B-B1AB-0958-220654E10DEC}"/>
                </a:ext>
              </a:extLst>
            </p:cNvPr>
            <p:cNvSpPr/>
            <p:nvPr/>
          </p:nvSpPr>
          <p:spPr>
            <a:xfrm>
              <a:off x="5794513" y="758757"/>
              <a:ext cx="5188226" cy="2431703"/>
            </a:xfrm>
            <a:prstGeom prst="roundRect">
              <a:avLst>
                <a:gd name="adj" fmla="val 15067"/>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Rounded Corners 12">
              <a:extLst>
                <a:ext uri="{FF2B5EF4-FFF2-40B4-BE49-F238E27FC236}">
                  <a16:creationId xmlns:a16="http://schemas.microsoft.com/office/drawing/2014/main" id="{62DFABEC-F5EA-A7A8-A09A-DC85A52DA65E}"/>
                </a:ext>
              </a:extLst>
            </p:cNvPr>
            <p:cNvSpPr/>
            <p:nvPr/>
          </p:nvSpPr>
          <p:spPr>
            <a:xfrm>
              <a:off x="6113354" y="1560601"/>
              <a:ext cx="101599" cy="1202115"/>
            </a:xfrm>
            <a:prstGeom prst="roundRect">
              <a:avLst>
                <a:gd name="adj" fmla="val 14200"/>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23AEF4FD-A2C2-C2D1-1C68-E313C2964FFA}"/>
                </a:ext>
              </a:extLst>
            </p:cNvPr>
            <p:cNvSpPr txBox="1"/>
            <p:nvPr/>
          </p:nvSpPr>
          <p:spPr>
            <a:xfrm>
              <a:off x="7002008" y="872893"/>
              <a:ext cx="2915920" cy="369332"/>
            </a:xfrm>
            <a:prstGeom prst="rect">
              <a:avLst/>
            </a:prstGeom>
            <a:noFill/>
          </p:spPr>
          <p:txBody>
            <a:bodyPr wrap="square" rtlCol="0">
              <a:spAutoFit/>
            </a:bodyPr>
            <a:lstStyle/>
            <a:p>
              <a:pPr algn="ctr"/>
              <a:r>
                <a:rPr lang="en-US" dirty="0">
                  <a:latin typeface="Gilmer Bold" panose="00000800000000000000" pitchFamily="50" charset="0"/>
                </a:rPr>
                <a:t>CDM Systems</a:t>
              </a:r>
              <a:endParaRPr lang="en-IN" dirty="0">
                <a:latin typeface="Gilmer Bold" panose="00000800000000000000" pitchFamily="50" charset="0"/>
              </a:endParaRPr>
            </a:p>
          </p:txBody>
        </p:sp>
        <p:sp>
          <p:nvSpPr>
            <p:cNvPr id="15" name="TextBox 14">
              <a:extLst>
                <a:ext uri="{FF2B5EF4-FFF2-40B4-BE49-F238E27FC236}">
                  <a16:creationId xmlns:a16="http://schemas.microsoft.com/office/drawing/2014/main" id="{79C47FE8-6DBE-707C-84B7-83A4DCBA1824}"/>
                </a:ext>
              </a:extLst>
            </p:cNvPr>
            <p:cNvSpPr txBox="1"/>
            <p:nvPr/>
          </p:nvSpPr>
          <p:spPr>
            <a:xfrm>
              <a:off x="6441163" y="1361440"/>
              <a:ext cx="4541576" cy="1600438"/>
            </a:xfrm>
            <a:prstGeom prst="rect">
              <a:avLst/>
            </a:prstGeom>
            <a:noFill/>
          </p:spPr>
          <p:txBody>
            <a:bodyPr wrap="square" rtlCol="0">
              <a:spAutoFit/>
            </a:bodyPr>
            <a:lstStyle/>
            <a:p>
              <a:r>
                <a:rPr lang="en-US" sz="1400" dirty="0">
                  <a:solidFill>
                    <a:srgbClr val="7F7F7F"/>
                  </a:solidFill>
                  <a:latin typeface="Montserrat" pitchFamily="2" charset="0"/>
                  <a:cs typeface="Poppins Light" panose="00000400000000000000" pitchFamily="2" charset="0"/>
                </a:rPr>
                <a:t>Code Division Multiplexing (CDM) systems, on the other hand, can handle an almost infinite number of users because each one is issued a unique code. This provides for far larger capacity than TDM/FDM systems because the number of users has no direct impact on the number of channels or slots.</a:t>
              </a:r>
              <a:endParaRPr lang="en-IN" sz="1400" dirty="0">
                <a:solidFill>
                  <a:srgbClr val="7F7F7F"/>
                </a:solidFill>
                <a:latin typeface="Montserrat" pitchFamily="2" charset="0"/>
                <a:cs typeface="Poppins Light" panose="00000400000000000000" pitchFamily="2" charset="0"/>
              </a:endParaRPr>
            </a:p>
          </p:txBody>
        </p:sp>
      </p:grpSp>
    </p:spTree>
    <p:extLst>
      <p:ext uri="{BB962C8B-B14F-4D97-AF65-F5344CB8AC3E}">
        <p14:creationId xmlns:p14="http://schemas.microsoft.com/office/powerpoint/2010/main" val="30993805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BE7125-712F-EC9D-91E5-7330DC3E6928}"/>
            </a:ext>
          </a:extLst>
        </p:cNvPr>
        <p:cNvGrpSpPr/>
        <p:nvPr/>
      </p:nvGrpSpPr>
      <p:grpSpPr>
        <a:xfrm>
          <a:off x="0" y="0"/>
          <a:ext cx="0" cy="0"/>
          <a:chOff x="0" y="0"/>
          <a:chExt cx="0" cy="0"/>
        </a:xfrm>
      </p:grpSpPr>
      <p:pic>
        <p:nvPicPr>
          <p:cNvPr id="26" name="Graphic 25" descr="Connections with solid fill">
            <a:extLst>
              <a:ext uri="{FF2B5EF4-FFF2-40B4-BE49-F238E27FC236}">
                <a16:creationId xmlns:a16="http://schemas.microsoft.com/office/drawing/2014/main" id="{3E2D554B-65EE-54FA-4A45-80CE1D53DF3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47838" y="134405"/>
            <a:ext cx="616524" cy="616524"/>
          </a:xfrm>
          <a:prstGeom prst="rect">
            <a:avLst/>
          </a:prstGeom>
        </p:spPr>
      </p:pic>
      <p:pic>
        <p:nvPicPr>
          <p:cNvPr id="4" name="Picture Placeholder 14">
            <a:extLst>
              <a:ext uri="{FF2B5EF4-FFF2-40B4-BE49-F238E27FC236}">
                <a16:creationId xmlns:a16="http://schemas.microsoft.com/office/drawing/2014/main" id="{7F63E323-B967-B962-7D8C-3A0372A85369}"/>
              </a:ext>
            </a:extLst>
          </p:cNvPr>
          <p:cNvPicPr>
            <a:picLocks noGrp="1" noChangeAspect="1"/>
          </p:cNvPicPr>
          <p:nvPr>
            <p:ph type="pic" sz="quarter" idx="10"/>
          </p:nvPr>
        </p:nvPicPr>
        <p:blipFill rotWithShape="1">
          <a:blip r:embed="rId4">
            <a:extLst>
              <a:ext uri="{28A0092B-C50C-407E-A947-70E740481C1C}">
                <a14:useLocalDpi xmlns:a14="http://schemas.microsoft.com/office/drawing/2010/main" val="0"/>
              </a:ext>
            </a:extLst>
          </a:blip>
          <a:srcRect l="218" t="20293" r="-218" b="-92"/>
          <a:stretch/>
        </p:blipFill>
        <p:spPr>
          <a:xfrm>
            <a:off x="7187291" y="3654461"/>
            <a:ext cx="4205288" cy="2235331"/>
          </a:xfrm>
          <a:effectLst>
            <a:outerShdw blurRad="63500" sx="102000" sy="102000" algn="ctr" rotWithShape="0">
              <a:prstClr val="black">
                <a:alpha val="40000"/>
              </a:prstClr>
            </a:outerShdw>
          </a:effectLst>
        </p:spPr>
      </p:pic>
      <p:sp>
        <p:nvSpPr>
          <p:cNvPr id="29" name="TextBox 28">
            <a:extLst>
              <a:ext uri="{FF2B5EF4-FFF2-40B4-BE49-F238E27FC236}">
                <a16:creationId xmlns:a16="http://schemas.microsoft.com/office/drawing/2014/main" id="{E4125588-6C50-5193-90BE-B0C8FFC33DD3}"/>
              </a:ext>
            </a:extLst>
          </p:cNvPr>
          <p:cNvSpPr txBox="1"/>
          <p:nvPr/>
        </p:nvSpPr>
        <p:spPr>
          <a:xfrm>
            <a:off x="7146175" y="1012152"/>
            <a:ext cx="4287520" cy="861774"/>
          </a:xfrm>
          <a:prstGeom prst="rect">
            <a:avLst/>
          </a:prstGeom>
          <a:noFill/>
        </p:spPr>
        <p:txBody>
          <a:bodyPr wrap="square" rtlCol="0">
            <a:spAutoFit/>
          </a:bodyPr>
          <a:lstStyle/>
          <a:p>
            <a:r>
              <a:rPr lang="en-US" sz="2500" dirty="0">
                <a:latin typeface="Exo Black" pitchFamily="2" charset="0"/>
                <a:ea typeface="ADLaM Display" panose="02010000000000000000" pitchFamily="2" charset="0"/>
                <a:cs typeface="ADLaM Display" panose="02010000000000000000" pitchFamily="2" charset="0"/>
              </a:rPr>
              <a:t>Impact of Additional Users on Transmission Quality</a:t>
            </a:r>
            <a:endParaRPr lang="en-IN" sz="2500" dirty="0">
              <a:latin typeface="Exo Black" pitchFamily="2" charset="0"/>
              <a:ea typeface="ADLaM Display" panose="02010000000000000000" pitchFamily="2" charset="0"/>
              <a:cs typeface="ADLaM Display" panose="02010000000000000000" pitchFamily="2" charset="0"/>
            </a:endParaRPr>
          </a:p>
        </p:txBody>
      </p:sp>
      <p:sp>
        <p:nvSpPr>
          <p:cNvPr id="30" name="TextBox 29">
            <a:extLst>
              <a:ext uri="{FF2B5EF4-FFF2-40B4-BE49-F238E27FC236}">
                <a16:creationId xmlns:a16="http://schemas.microsoft.com/office/drawing/2014/main" id="{9AEA0B37-5DAF-AAEA-1327-F2B350BE38EE}"/>
              </a:ext>
            </a:extLst>
          </p:cNvPr>
          <p:cNvSpPr txBox="1"/>
          <p:nvPr/>
        </p:nvSpPr>
        <p:spPr>
          <a:xfrm>
            <a:off x="7195859" y="2033989"/>
            <a:ext cx="4460241" cy="954107"/>
          </a:xfrm>
          <a:prstGeom prst="rect">
            <a:avLst/>
          </a:prstGeom>
          <a:noFill/>
        </p:spPr>
        <p:txBody>
          <a:bodyPr wrap="square">
            <a:spAutoFit/>
          </a:bodyPr>
          <a:lstStyle/>
          <a:p>
            <a:r>
              <a:rPr lang="en-US" sz="1400" b="0" i="0" dirty="0">
                <a:solidFill>
                  <a:srgbClr val="7F7F7F"/>
                </a:solidFill>
                <a:effectLst/>
                <a:latin typeface="Montserrat" pitchFamily="2" charset="0"/>
              </a:rPr>
              <a:t>When the load in a cell grows, meaning more users are attempting to communicate concurrently, the transmission quality can be altered in a number of ways</a:t>
            </a:r>
            <a:endParaRPr lang="en-IN" sz="1400" dirty="0">
              <a:solidFill>
                <a:srgbClr val="7F7F7F"/>
              </a:solidFill>
              <a:latin typeface="Montserrat" pitchFamily="2" charset="0"/>
            </a:endParaRPr>
          </a:p>
        </p:txBody>
      </p:sp>
      <p:grpSp>
        <p:nvGrpSpPr>
          <p:cNvPr id="31" name="Group 30">
            <a:extLst>
              <a:ext uri="{FF2B5EF4-FFF2-40B4-BE49-F238E27FC236}">
                <a16:creationId xmlns:a16="http://schemas.microsoft.com/office/drawing/2014/main" id="{79A0DBFF-B0F3-1E2C-9810-D79F496BADCD}"/>
              </a:ext>
            </a:extLst>
          </p:cNvPr>
          <p:cNvGrpSpPr/>
          <p:nvPr/>
        </p:nvGrpSpPr>
        <p:grpSpPr>
          <a:xfrm>
            <a:off x="995677" y="1012152"/>
            <a:ext cx="5118873" cy="1565623"/>
            <a:chOff x="995677" y="1012152"/>
            <a:chExt cx="5118873" cy="1565623"/>
          </a:xfrm>
        </p:grpSpPr>
        <p:grpSp>
          <p:nvGrpSpPr>
            <p:cNvPr id="22" name="Group 21">
              <a:extLst>
                <a:ext uri="{FF2B5EF4-FFF2-40B4-BE49-F238E27FC236}">
                  <a16:creationId xmlns:a16="http://schemas.microsoft.com/office/drawing/2014/main" id="{B16ECAD5-064C-4CB6-4E20-855F54D1B568}"/>
                </a:ext>
              </a:extLst>
            </p:cNvPr>
            <p:cNvGrpSpPr/>
            <p:nvPr/>
          </p:nvGrpSpPr>
          <p:grpSpPr>
            <a:xfrm>
              <a:off x="995677" y="1012152"/>
              <a:ext cx="5118873" cy="1565623"/>
              <a:chOff x="6390637" y="1001992"/>
              <a:chExt cx="5118873" cy="1565623"/>
            </a:xfrm>
          </p:grpSpPr>
          <p:sp>
            <p:nvSpPr>
              <p:cNvPr id="23" name="Rectangle: Rounded Corners 22">
                <a:extLst>
                  <a:ext uri="{FF2B5EF4-FFF2-40B4-BE49-F238E27FC236}">
                    <a16:creationId xmlns:a16="http://schemas.microsoft.com/office/drawing/2014/main" id="{4480D2AB-FE46-6EC9-308A-02ED2BF08BB9}"/>
                  </a:ext>
                </a:extLst>
              </p:cNvPr>
              <p:cNvSpPr/>
              <p:nvPr/>
            </p:nvSpPr>
            <p:spPr>
              <a:xfrm>
                <a:off x="6390637" y="1001992"/>
                <a:ext cx="5118873" cy="1565623"/>
              </a:xfrm>
              <a:prstGeom prst="roundRect">
                <a:avLst>
                  <a:gd name="adj" fmla="val 17531"/>
                </a:avLst>
              </a:prstGeom>
              <a:solidFill>
                <a:schemeClr val="bg1"/>
              </a:solidFill>
              <a:ln>
                <a:noFill/>
              </a:ln>
              <a:effectLst>
                <a:outerShdw blurRad="127000" sx="101000" sy="101000" algn="ctr" rotWithShape="0">
                  <a:prstClr val="black">
                    <a:alpha val="3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4" name="Group 23">
                <a:extLst>
                  <a:ext uri="{FF2B5EF4-FFF2-40B4-BE49-F238E27FC236}">
                    <a16:creationId xmlns:a16="http://schemas.microsoft.com/office/drawing/2014/main" id="{35D2E1BC-CEE2-F247-55AB-D3C79AEEB357}"/>
                  </a:ext>
                </a:extLst>
              </p:cNvPr>
              <p:cNvGrpSpPr/>
              <p:nvPr/>
            </p:nvGrpSpPr>
            <p:grpSpPr>
              <a:xfrm>
                <a:off x="6698351" y="1458144"/>
                <a:ext cx="778573" cy="734604"/>
                <a:chOff x="6563366" y="1434313"/>
                <a:chExt cx="753983" cy="661689"/>
              </a:xfrm>
            </p:grpSpPr>
            <p:sp>
              <p:nvSpPr>
                <p:cNvPr id="27" name="Rectangle: Rounded Corners 26">
                  <a:extLst>
                    <a:ext uri="{FF2B5EF4-FFF2-40B4-BE49-F238E27FC236}">
                      <a16:creationId xmlns:a16="http://schemas.microsoft.com/office/drawing/2014/main" id="{FE655396-B9EB-74D6-2C0A-2269029A42FE}"/>
                    </a:ext>
                  </a:extLst>
                </p:cNvPr>
                <p:cNvSpPr/>
                <p:nvPr/>
              </p:nvSpPr>
              <p:spPr>
                <a:xfrm>
                  <a:off x="6563366" y="1434313"/>
                  <a:ext cx="670339" cy="661689"/>
                </a:xfrm>
                <a:prstGeom prst="roundRect">
                  <a:avLst>
                    <a:gd name="adj" fmla="val 9091"/>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TextBox 27">
                  <a:extLst>
                    <a:ext uri="{FF2B5EF4-FFF2-40B4-BE49-F238E27FC236}">
                      <a16:creationId xmlns:a16="http://schemas.microsoft.com/office/drawing/2014/main" id="{1ACEA2A4-359C-1487-CCC6-E3194F4758F6}"/>
                    </a:ext>
                  </a:extLst>
                </p:cNvPr>
                <p:cNvSpPr txBox="1"/>
                <p:nvPr/>
              </p:nvSpPr>
              <p:spPr>
                <a:xfrm>
                  <a:off x="6647011" y="1583988"/>
                  <a:ext cx="670338" cy="360396"/>
                </a:xfrm>
                <a:prstGeom prst="rect">
                  <a:avLst/>
                </a:prstGeom>
                <a:noFill/>
              </p:spPr>
              <p:txBody>
                <a:bodyPr wrap="square" rtlCol="0">
                  <a:spAutoFit/>
                </a:bodyPr>
                <a:lstStyle/>
                <a:p>
                  <a:r>
                    <a:rPr lang="en-IN" sz="2000" dirty="0">
                      <a:solidFill>
                        <a:schemeClr val="bg1"/>
                      </a:solidFill>
                      <a:latin typeface="Biome" panose="020B0503030204020804" pitchFamily="34" charset="0"/>
                      <a:cs typeface="Biome" panose="020B0503030204020804" pitchFamily="34" charset="0"/>
                    </a:rPr>
                    <a:t>01</a:t>
                  </a:r>
                </a:p>
              </p:txBody>
            </p:sp>
          </p:grpSp>
          <p:sp>
            <p:nvSpPr>
              <p:cNvPr id="25" name="TextBox 24">
                <a:extLst>
                  <a:ext uri="{FF2B5EF4-FFF2-40B4-BE49-F238E27FC236}">
                    <a16:creationId xmlns:a16="http://schemas.microsoft.com/office/drawing/2014/main" id="{0A5974CA-BEB3-B6C9-5F77-D7E89A62ED1A}"/>
                  </a:ext>
                </a:extLst>
              </p:cNvPr>
              <p:cNvSpPr txBox="1"/>
              <p:nvPr/>
            </p:nvSpPr>
            <p:spPr>
              <a:xfrm>
                <a:off x="7628667" y="1417500"/>
                <a:ext cx="3709231" cy="830997"/>
              </a:xfrm>
              <a:prstGeom prst="rect">
                <a:avLst/>
              </a:prstGeom>
              <a:noFill/>
            </p:spPr>
            <p:txBody>
              <a:bodyPr wrap="square">
                <a:spAutoFit/>
              </a:bodyPr>
              <a:lstStyle/>
              <a:p>
                <a:r>
                  <a:rPr lang="en-US" sz="1200" b="0" i="0" dirty="0">
                    <a:solidFill>
                      <a:schemeClr val="tx1">
                        <a:lumMod val="50000"/>
                        <a:lumOff val="50000"/>
                      </a:schemeClr>
                    </a:solidFill>
                    <a:effectLst/>
                    <a:latin typeface="Montserrat" pitchFamily="2" charset="0"/>
                  </a:rPr>
                  <a:t>Interference becomes more likely when more users transmit signals at the same time. This can lead to signal deterioration and a lower quality of service.</a:t>
                </a:r>
              </a:p>
            </p:txBody>
          </p:sp>
        </p:grpSp>
        <p:sp>
          <p:nvSpPr>
            <p:cNvPr id="2" name="TextBox 1">
              <a:extLst>
                <a:ext uri="{FF2B5EF4-FFF2-40B4-BE49-F238E27FC236}">
                  <a16:creationId xmlns:a16="http://schemas.microsoft.com/office/drawing/2014/main" id="{FCDCD7D7-4E9A-D164-EB29-426E2CDB78A3}"/>
                </a:ext>
              </a:extLst>
            </p:cNvPr>
            <p:cNvSpPr txBox="1"/>
            <p:nvPr/>
          </p:nvSpPr>
          <p:spPr>
            <a:xfrm>
              <a:off x="3027018" y="1094644"/>
              <a:ext cx="2915920" cy="338554"/>
            </a:xfrm>
            <a:prstGeom prst="rect">
              <a:avLst/>
            </a:prstGeom>
            <a:noFill/>
          </p:spPr>
          <p:txBody>
            <a:bodyPr wrap="square" rtlCol="0">
              <a:spAutoFit/>
            </a:bodyPr>
            <a:lstStyle/>
            <a:p>
              <a:r>
                <a:rPr lang="en-US" sz="1600" dirty="0">
                  <a:latin typeface="Gilmer Bold" panose="00000800000000000000" pitchFamily="50" charset="0"/>
                </a:rPr>
                <a:t>Interference</a:t>
              </a:r>
              <a:endParaRPr lang="en-IN" sz="1600" dirty="0">
                <a:latin typeface="Gilmer Bold" panose="00000800000000000000" pitchFamily="50" charset="0"/>
              </a:endParaRPr>
            </a:p>
          </p:txBody>
        </p:sp>
      </p:grpSp>
      <p:grpSp>
        <p:nvGrpSpPr>
          <p:cNvPr id="32" name="Group 31">
            <a:extLst>
              <a:ext uri="{FF2B5EF4-FFF2-40B4-BE49-F238E27FC236}">
                <a16:creationId xmlns:a16="http://schemas.microsoft.com/office/drawing/2014/main" id="{E3BD65D1-6824-E648-64DE-3E23AB1CF625}"/>
              </a:ext>
            </a:extLst>
          </p:cNvPr>
          <p:cNvGrpSpPr/>
          <p:nvPr/>
        </p:nvGrpSpPr>
        <p:grpSpPr>
          <a:xfrm>
            <a:off x="995677" y="2750162"/>
            <a:ext cx="5118873" cy="1565623"/>
            <a:chOff x="995677" y="1012152"/>
            <a:chExt cx="5118873" cy="1565623"/>
          </a:xfrm>
        </p:grpSpPr>
        <p:grpSp>
          <p:nvGrpSpPr>
            <p:cNvPr id="33" name="Group 32">
              <a:extLst>
                <a:ext uri="{FF2B5EF4-FFF2-40B4-BE49-F238E27FC236}">
                  <a16:creationId xmlns:a16="http://schemas.microsoft.com/office/drawing/2014/main" id="{C114F02A-D44B-BDA0-D99A-A4537AFD1A49}"/>
                </a:ext>
              </a:extLst>
            </p:cNvPr>
            <p:cNvGrpSpPr/>
            <p:nvPr/>
          </p:nvGrpSpPr>
          <p:grpSpPr>
            <a:xfrm>
              <a:off x="995677" y="1012152"/>
              <a:ext cx="5118873" cy="1565623"/>
              <a:chOff x="6390637" y="1001992"/>
              <a:chExt cx="5118873" cy="1565623"/>
            </a:xfrm>
          </p:grpSpPr>
          <p:sp>
            <p:nvSpPr>
              <p:cNvPr id="35" name="Rectangle: Rounded Corners 34">
                <a:extLst>
                  <a:ext uri="{FF2B5EF4-FFF2-40B4-BE49-F238E27FC236}">
                    <a16:creationId xmlns:a16="http://schemas.microsoft.com/office/drawing/2014/main" id="{D5EC2469-7A42-031B-104B-4C86EED0E4D7}"/>
                  </a:ext>
                </a:extLst>
              </p:cNvPr>
              <p:cNvSpPr/>
              <p:nvPr/>
            </p:nvSpPr>
            <p:spPr>
              <a:xfrm>
                <a:off x="6390637" y="1001992"/>
                <a:ext cx="5118873" cy="1565623"/>
              </a:xfrm>
              <a:prstGeom prst="roundRect">
                <a:avLst>
                  <a:gd name="adj" fmla="val 17531"/>
                </a:avLst>
              </a:prstGeom>
              <a:solidFill>
                <a:schemeClr val="bg1"/>
              </a:solidFill>
              <a:ln>
                <a:noFill/>
              </a:ln>
              <a:effectLst>
                <a:outerShdw blurRad="127000" sx="101000" sy="101000" algn="ctr" rotWithShape="0">
                  <a:prstClr val="black">
                    <a:alpha val="3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6" name="Group 35">
                <a:extLst>
                  <a:ext uri="{FF2B5EF4-FFF2-40B4-BE49-F238E27FC236}">
                    <a16:creationId xmlns:a16="http://schemas.microsoft.com/office/drawing/2014/main" id="{C4EEA45C-5EA0-D0A3-994A-15C2900FFAF1}"/>
                  </a:ext>
                </a:extLst>
              </p:cNvPr>
              <p:cNvGrpSpPr/>
              <p:nvPr/>
            </p:nvGrpSpPr>
            <p:grpSpPr>
              <a:xfrm>
                <a:off x="6698351" y="1458144"/>
                <a:ext cx="778573" cy="734604"/>
                <a:chOff x="6563366" y="1434313"/>
                <a:chExt cx="753983" cy="661689"/>
              </a:xfrm>
            </p:grpSpPr>
            <p:sp>
              <p:nvSpPr>
                <p:cNvPr id="38" name="Rectangle: Rounded Corners 37">
                  <a:extLst>
                    <a:ext uri="{FF2B5EF4-FFF2-40B4-BE49-F238E27FC236}">
                      <a16:creationId xmlns:a16="http://schemas.microsoft.com/office/drawing/2014/main" id="{08A1C176-06C8-C26B-4F13-2394D3314498}"/>
                    </a:ext>
                  </a:extLst>
                </p:cNvPr>
                <p:cNvSpPr/>
                <p:nvPr/>
              </p:nvSpPr>
              <p:spPr>
                <a:xfrm>
                  <a:off x="6563366" y="1434313"/>
                  <a:ext cx="670339" cy="661689"/>
                </a:xfrm>
                <a:prstGeom prst="roundRect">
                  <a:avLst>
                    <a:gd name="adj" fmla="val 9091"/>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TextBox 38">
                  <a:extLst>
                    <a:ext uri="{FF2B5EF4-FFF2-40B4-BE49-F238E27FC236}">
                      <a16:creationId xmlns:a16="http://schemas.microsoft.com/office/drawing/2014/main" id="{82B316DC-77A0-FD60-16E5-628FB4032ABA}"/>
                    </a:ext>
                  </a:extLst>
                </p:cNvPr>
                <p:cNvSpPr txBox="1"/>
                <p:nvPr/>
              </p:nvSpPr>
              <p:spPr>
                <a:xfrm>
                  <a:off x="6647011" y="1583988"/>
                  <a:ext cx="670338" cy="360396"/>
                </a:xfrm>
                <a:prstGeom prst="rect">
                  <a:avLst/>
                </a:prstGeom>
                <a:noFill/>
              </p:spPr>
              <p:txBody>
                <a:bodyPr wrap="square" rtlCol="0">
                  <a:spAutoFit/>
                </a:bodyPr>
                <a:lstStyle/>
                <a:p>
                  <a:r>
                    <a:rPr lang="en-IN" sz="2000" dirty="0">
                      <a:solidFill>
                        <a:schemeClr val="bg1"/>
                      </a:solidFill>
                      <a:latin typeface="Biome" panose="020B0503030204020804" pitchFamily="34" charset="0"/>
                      <a:cs typeface="Biome" panose="020B0503030204020804" pitchFamily="34" charset="0"/>
                    </a:rPr>
                    <a:t>02</a:t>
                  </a:r>
                </a:p>
              </p:txBody>
            </p:sp>
          </p:grpSp>
          <p:sp>
            <p:nvSpPr>
              <p:cNvPr id="37" name="TextBox 36">
                <a:extLst>
                  <a:ext uri="{FF2B5EF4-FFF2-40B4-BE49-F238E27FC236}">
                    <a16:creationId xmlns:a16="http://schemas.microsoft.com/office/drawing/2014/main" id="{02CC499F-1E23-B10E-63E1-6BBA3A7CBA2A}"/>
                  </a:ext>
                </a:extLst>
              </p:cNvPr>
              <p:cNvSpPr txBox="1"/>
              <p:nvPr/>
            </p:nvSpPr>
            <p:spPr>
              <a:xfrm>
                <a:off x="7628666" y="1505777"/>
                <a:ext cx="3709231" cy="646331"/>
              </a:xfrm>
              <a:prstGeom prst="rect">
                <a:avLst/>
              </a:prstGeom>
              <a:noFill/>
            </p:spPr>
            <p:txBody>
              <a:bodyPr wrap="square">
                <a:spAutoFit/>
              </a:bodyPr>
              <a:lstStyle/>
              <a:p>
                <a:r>
                  <a:rPr lang="en-US" sz="1200" b="0" i="0" dirty="0">
                    <a:solidFill>
                      <a:srgbClr val="7F7F7F"/>
                    </a:solidFill>
                    <a:effectLst/>
                    <a:latin typeface="Montserrat" pitchFamily="2" charset="0"/>
                  </a:rPr>
                  <a:t>Each user competes for finite resources (such as bandwidth and power). This can lead to diminished signal strength and delay.</a:t>
                </a:r>
              </a:p>
            </p:txBody>
          </p:sp>
        </p:grpSp>
        <p:sp>
          <p:nvSpPr>
            <p:cNvPr id="34" name="TextBox 33">
              <a:extLst>
                <a:ext uri="{FF2B5EF4-FFF2-40B4-BE49-F238E27FC236}">
                  <a16:creationId xmlns:a16="http://schemas.microsoft.com/office/drawing/2014/main" id="{11A1BA6B-D638-42E9-BFC6-041EACE736DB}"/>
                </a:ext>
              </a:extLst>
            </p:cNvPr>
            <p:cNvSpPr txBox="1"/>
            <p:nvPr/>
          </p:nvSpPr>
          <p:spPr>
            <a:xfrm>
              <a:off x="2630361" y="1125846"/>
              <a:ext cx="2915920" cy="338554"/>
            </a:xfrm>
            <a:prstGeom prst="rect">
              <a:avLst/>
            </a:prstGeom>
            <a:noFill/>
          </p:spPr>
          <p:txBody>
            <a:bodyPr wrap="square" rtlCol="0">
              <a:spAutoFit/>
            </a:bodyPr>
            <a:lstStyle/>
            <a:p>
              <a:r>
                <a:rPr lang="en-US" sz="1600" dirty="0">
                  <a:latin typeface="Gilmer Bold" panose="00000800000000000000" pitchFamily="50" charset="0"/>
                </a:rPr>
                <a:t>Resource Contention</a:t>
              </a:r>
              <a:endParaRPr lang="en-IN" sz="1600" dirty="0">
                <a:latin typeface="Gilmer Bold" panose="00000800000000000000" pitchFamily="50" charset="0"/>
              </a:endParaRPr>
            </a:p>
          </p:txBody>
        </p:sp>
      </p:grpSp>
      <p:grpSp>
        <p:nvGrpSpPr>
          <p:cNvPr id="40" name="Group 39">
            <a:extLst>
              <a:ext uri="{FF2B5EF4-FFF2-40B4-BE49-F238E27FC236}">
                <a16:creationId xmlns:a16="http://schemas.microsoft.com/office/drawing/2014/main" id="{BC0552E6-22CE-BB5B-A473-9DA700E36B7D}"/>
              </a:ext>
            </a:extLst>
          </p:cNvPr>
          <p:cNvGrpSpPr/>
          <p:nvPr/>
        </p:nvGrpSpPr>
        <p:grpSpPr>
          <a:xfrm>
            <a:off x="995677" y="4471196"/>
            <a:ext cx="5118873" cy="1565623"/>
            <a:chOff x="995677" y="1012152"/>
            <a:chExt cx="5118873" cy="1565623"/>
          </a:xfrm>
        </p:grpSpPr>
        <p:grpSp>
          <p:nvGrpSpPr>
            <p:cNvPr id="41" name="Group 40">
              <a:extLst>
                <a:ext uri="{FF2B5EF4-FFF2-40B4-BE49-F238E27FC236}">
                  <a16:creationId xmlns:a16="http://schemas.microsoft.com/office/drawing/2014/main" id="{EA19610D-EF2E-33B6-1510-B63088AEA51C}"/>
                </a:ext>
              </a:extLst>
            </p:cNvPr>
            <p:cNvGrpSpPr/>
            <p:nvPr/>
          </p:nvGrpSpPr>
          <p:grpSpPr>
            <a:xfrm>
              <a:off x="995677" y="1012152"/>
              <a:ext cx="5118873" cy="1565623"/>
              <a:chOff x="6390637" y="1001992"/>
              <a:chExt cx="5118873" cy="1565623"/>
            </a:xfrm>
          </p:grpSpPr>
          <p:sp>
            <p:nvSpPr>
              <p:cNvPr id="43" name="Rectangle: Rounded Corners 42">
                <a:extLst>
                  <a:ext uri="{FF2B5EF4-FFF2-40B4-BE49-F238E27FC236}">
                    <a16:creationId xmlns:a16="http://schemas.microsoft.com/office/drawing/2014/main" id="{A88B5285-8DD9-1985-CB8F-63FF15EDFFDE}"/>
                  </a:ext>
                </a:extLst>
              </p:cNvPr>
              <p:cNvSpPr/>
              <p:nvPr/>
            </p:nvSpPr>
            <p:spPr>
              <a:xfrm>
                <a:off x="6390637" y="1001992"/>
                <a:ext cx="5118873" cy="1565623"/>
              </a:xfrm>
              <a:prstGeom prst="roundRect">
                <a:avLst>
                  <a:gd name="adj" fmla="val 17531"/>
                </a:avLst>
              </a:prstGeom>
              <a:solidFill>
                <a:schemeClr val="bg1"/>
              </a:solidFill>
              <a:ln>
                <a:noFill/>
              </a:ln>
              <a:effectLst>
                <a:outerShdw blurRad="127000" sx="101000" sy="101000" algn="ctr" rotWithShape="0">
                  <a:prstClr val="black">
                    <a:alpha val="3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44" name="Group 43">
                <a:extLst>
                  <a:ext uri="{FF2B5EF4-FFF2-40B4-BE49-F238E27FC236}">
                    <a16:creationId xmlns:a16="http://schemas.microsoft.com/office/drawing/2014/main" id="{97773306-8010-5DB4-2989-DF5B7C631C3E}"/>
                  </a:ext>
                </a:extLst>
              </p:cNvPr>
              <p:cNvGrpSpPr/>
              <p:nvPr/>
            </p:nvGrpSpPr>
            <p:grpSpPr>
              <a:xfrm>
                <a:off x="6698351" y="1458144"/>
                <a:ext cx="778573" cy="734604"/>
                <a:chOff x="6563366" y="1434313"/>
                <a:chExt cx="753983" cy="661689"/>
              </a:xfrm>
            </p:grpSpPr>
            <p:sp>
              <p:nvSpPr>
                <p:cNvPr id="46" name="Rectangle: Rounded Corners 45">
                  <a:extLst>
                    <a:ext uri="{FF2B5EF4-FFF2-40B4-BE49-F238E27FC236}">
                      <a16:creationId xmlns:a16="http://schemas.microsoft.com/office/drawing/2014/main" id="{72CF8720-96D9-6778-F634-CF7F644F8FF6}"/>
                    </a:ext>
                  </a:extLst>
                </p:cNvPr>
                <p:cNvSpPr/>
                <p:nvPr/>
              </p:nvSpPr>
              <p:spPr>
                <a:xfrm>
                  <a:off x="6563366" y="1434313"/>
                  <a:ext cx="670339" cy="661689"/>
                </a:xfrm>
                <a:prstGeom prst="roundRect">
                  <a:avLst>
                    <a:gd name="adj" fmla="val 9091"/>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 name="TextBox 46">
                  <a:extLst>
                    <a:ext uri="{FF2B5EF4-FFF2-40B4-BE49-F238E27FC236}">
                      <a16:creationId xmlns:a16="http://schemas.microsoft.com/office/drawing/2014/main" id="{80F45E92-60C9-F175-C126-A0D0E6DB5218}"/>
                    </a:ext>
                  </a:extLst>
                </p:cNvPr>
                <p:cNvSpPr txBox="1"/>
                <p:nvPr/>
              </p:nvSpPr>
              <p:spPr>
                <a:xfrm>
                  <a:off x="6647011" y="1583988"/>
                  <a:ext cx="670338" cy="360396"/>
                </a:xfrm>
                <a:prstGeom prst="rect">
                  <a:avLst/>
                </a:prstGeom>
                <a:noFill/>
              </p:spPr>
              <p:txBody>
                <a:bodyPr wrap="square" rtlCol="0">
                  <a:spAutoFit/>
                </a:bodyPr>
                <a:lstStyle/>
                <a:p>
                  <a:r>
                    <a:rPr lang="en-IN" sz="2000" dirty="0">
                      <a:solidFill>
                        <a:schemeClr val="bg1"/>
                      </a:solidFill>
                      <a:latin typeface="Biome" panose="020B0503030204020804" pitchFamily="34" charset="0"/>
                      <a:cs typeface="Biome" panose="020B0503030204020804" pitchFamily="34" charset="0"/>
                    </a:rPr>
                    <a:t>03</a:t>
                  </a:r>
                </a:p>
              </p:txBody>
            </p:sp>
          </p:grpSp>
          <p:sp>
            <p:nvSpPr>
              <p:cNvPr id="45" name="TextBox 44">
                <a:extLst>
                  <a:ext uri="{FF2B5EF4-FFF2-40B4-BE49-F238E27FC236}">
                    <a16:creationId xmlns:a16="http://schemas.microsoft.com/office/drawing/2014/main" id="{83BD12AE-4202-3736-8155-9CD76E03238F}"/>
                  </a:ext>
                </a:extLst>
              </p:cNvPr>
              <p:cNvSpPr txBox="1"/>
              <p:nvPr/>
            </p:nvSpPr>
            <p:spPr>
              <a:xfrm>
                <a:off x="7638601" y="1524915"/>
                <a:ext cx="3709231" cy="646331"/>
              </a:xfrm>
              <a:prstGeom prst="rect">
                <a:avLst/>
              </a:prstGeom>
              <a:noFill/>
            </p:spPr>
            <p:txBody>
              <a:bodyPr wrap="square">
                <a:spAutoFit/>
              </a:bodyPr>
              <a:lstStyle/>
              <a:p>
                <a:r>
                  <a:rPr lang="en-US" sz="1200" b="0" i="0" dirty="0">
                    <a:solidFill>
                      <a:srgbClr val="7F7F7F"/>
                    </a:solidFill>
                    <a:effectLst/>
                    <a:latin typeface="Montserrat" pitchFamily="2" charset="0"/>
                  </a:rPr>
                  <a:t>The quality of service for each user may suffer as the network attempts to manage the increasing demand efficiently.</a:t>
                </a:r>
              </a:p>
            </p:txBody>
          </p:sp>
        </p:grpSp>
        <p:sp>
          <p:nvSpPr>
            <p:cNvPr id="42" name="TextBox 41">
              <a:extLst>
                <a:ext uri="{FF2B5EF4-FFF2-40B4-BE49-F238E27FC236}">
                  <a16:creationId xmlns:a16="http://schemas.microsoft.com/office/drawing/2014/main" id="{FD6D8D04-2C71-A2BB-574C-53A626E10F54}"/>
                </a:ext>
              </a:extLst>
            </p:cNvPr>
            <p:cNvSpPr txBox="1"/>
            <p:nvPr/>
          </p:nvSpPr>
          <p:spPr>
            <a:xfrm>
              <a:off x="2630361" y="1089518"/>
              <a:ext cx="2915920" cy="338554"/>
            </a:xfrm>
            <a:prstGeom prst="rect">
              <a:avLst/>
            </a:prstGeom>
            <a:noFill/>
          </p:spPr>
          <p:txBody>
            <a:bodyPr wrap="square" rtlCol="0">
              <a:spAutoFit/>
            </a:bodyPr>
            <a:lstStyle/>
            <a:p>
              <a:r>
                <a:rPr lang="en-US" sz="1600" dirty="0">
                  <a:latin typeface="Gilmer Bold" panose="00000800000000000000" pitchFamily="50" charset="0"/>
                </a:rPr>
                <a:t>Quality of Service</a:t>
              </a:r>
              <a:endParaRPr lang="en-IN" sz="1600" dirty="0">
                <a:latin typeface="Gilmer Bold" panose="00000800000000000000" pitchFamily="50" charset="0"/>
              </a:endParaRPr>
            </a:p>
          </p:txBody>
        </p:sp>
      </p:grpSp>
    </p:spTree>
    <p:extLst>
      <p:ext uri="{BB962C8B-B14F-4D97-AF65-F5344CB8AC3E}">
        <p14:creationId xmlns:p14="http://schemas.microsoft.com/office/powerpoint/2010/main" val="373193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4054C9-8713-EEA1-D082-CAB6398DFAAB}"/>
            </a:ext>
          </a:extLst>
        </p:cNvPr>
        <p:cNvGrpSpPr/>
        <p:nvPr/>
      </p:nvGrpSpPr>
      <p:grpSpPr>
        <a:xfrm>
          <a:off x="0" y="0"/>
          <a:ext cx="0" cy="0"/>
          <a:chOff x="0" y="0"/>
          <a:chExt cx="0" cy="0"/>
        </a:xfrm>
      </p:grpSpPr>
      <p:pic>
        <p:nvPicPr>
          <p:cNvPr id="26" name="Graphic 25" descr="Connections with solid fill">
            <a:extLst>
              <a:ext uri="{FF2B5EF4-FFF2-40B4-BE49-F238E27FC236}">
                <a16:creationId xmlns:a16="http://schemas.microsoft.com/office/drawing/2014/main" id="{A6E3CEF2-F720-12EA-95BC-6A4DDEE18BB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47838" y="134405"/>
            <a:ext cx="616524" cy="616524"/>
          </a:xfrm>
          <a:prstGeom prst="rect">
            <a:avLst/>
          </a:prstGeom>
        </p:spPr>
      </p:pic>
      <p:grpSp>
        <p:nvGrpSpPr>
          <p:cNvPr id="31" name="Group 30">
            <a:extLst>
              <a:ext uri="{FF2B5EF4-FFF2-40B4-BE49-F238E27FC236}">
                <a16:creationId xmlns:a16="http://schemas.microsoft.com/office/drawing/2014/main" id="{FC2A2744-51A3-143F-726F-BA601655724F}"/>
              </a:ext>
            </a:extLst>
          </p:cNvPr>
          <p:cNvGrpSpPr/>
          <p:nvPr/>
        </p:nvGrpSpPr>
        <p:grpSpPr>
          <a:xfrm>
            <a:off x="6092989" y="1012152"/>
            <a:ext cx="5118873" cy="1565623"/>
            <a:chOff x="995677" y="1012152"/>
            <a:chExt cx="5118873" cy="1565623"/>
          </a:xfrm>
        </p:grpSpPr>
        <p:grpSp>
          <p:nvGrpSpPr>
            <p:cNvPr id="22" name="Group 21">
              <a:extLst>
                <a:ext uri="{FF2B5EF4-FFF2-40B4-BE49-F238E27FC236}">
                  <a16:creationId xmlns:a16="http://schemas.microsoft.com/office/drawing/2014/main" id="{FE104B10-26E9-B9E4-EAA6-FE8470271D3D}"/>
                </a:ext>
              </a:extLst>
            </p:cNvPr>
            <p:cNvGrpSpPr/>
            <p:nvPr/>
          </p:nvGrpSpPr>
          <p:grpSpPr>
            <a:xfrm>
              <a:off x="995677" y="1012152"/>
              <a:ext cx="5118873" cy="1565623"/>
              <a:chOff x="6390637" y="1001992"/>
              <a:chExt cx="5118873" cy="1565623"/>
            </a:xfrm>
          </p:grpSpPr>
          <p:sp>
            <p:nvSpPr>
              <p:cNvPr id="23" name="Rectangle: Rounded Corners 22">
                <a:extLst>
                  <a:ext uri="{FF2B5EF4-FFF2-40B4-BE49-F238E27FC236}">
                    <a16:creationId xmlns:a16="http://schemas.microsoft.com/office/drawing/2014/main" id="{1D90BECF-911E-6FB1-42BB-74AB4A93079C}"/>
                  </a:ext>
                </a:extLst>
              </p:cNvPr>
              <p:cNvSpPr/>
              <p:nvPr/>
            </p:nvSpPr>
            <p:spPr>
              <a:xfrm>
                <a:off x="6390637" y="1001992"/>
                <a:ext cx="5118873" cy="1565623"/>
              </a:xfrm>
              <a:prstGeom prst="roundRect">
                <a:avLst>
                  <a:gd name="adj" fmla="val 17531"/>
                </a:avLst>
              </a:prstGeom>
              <a:solidFill>
                <a:schemeClr val="bg1"/>
              </a:solidFill>
              <a:ln>
                <a:noFill/>
              </a:ln>
              <a:effectLst>
                <a:outerShdw blurRad="127000" sx="101000" sy="101000" algn="ctr" rotWithShape="0">
                  <a:prstClr val="black">
                    <a:alpha val="3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4" name="Group 23">
                <a:extLst>
                  <a:ext uri="{FF2B5EF4-FFF2-40B4-BE49-F238E27FC236}">
                    <a16:creationId xmlns:a16="http://schemas.microsoft.com/office/drawing/2014/main" id="{24A63FB6-3352-1A6F-8C3A-DF9A8AEBD69C}"/>
                  </a:ext>
                </a:extLst>
              </p:cNvPr>
              <p:cNvGrpSpPr/>
              <p:nvPr/>
            </p:nvGrpSpPr>
            <p:grpSpPr>
              <a:xfrm>
                <a:off x="6698351" y="1458144"/>
                <a:ext cx="778573" cy="734604"/>
                <a:chOff x="6563366" y="1434313"/>
                <a:chExt cx="753983" cy="661689"/>
              </a:xfrm>
            </p:grpSpPr>
            <p:sp>
              <p:nvSpPr>
                <p:cNvPr id="27" name="Rectangle: Rounded Corners 26">
                  <a:extLst>
                    <a:ext uri="{FF2B5EF4-FFF2-40B4-BE49-F238E27FC236}">
                      <a16:creationId xmlns:a16="http://schemas.microsoft.com/office/drawing/2014/main" id="{4C6278C8-93A3-CC19-7799-2607FA86EB69}"/>
                    </a:ext>
                  </a:extLst>
                </p:cNvPr>
                <p:cNvSpPr/>
                <p:nvPr/>
              </p:nvSpPr>
              <p:spPr>
                <a:xfrm>
                  <a:off x="6563366" y="1434313"/>
                  <a:ext cx="670339" cy="661689"/>
                </a:xfrm>
                <a:prstGeom prst="roundRect">
                  <a:avLst>
                    <a:gd name="adj" fmla="val 9091"/>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TextBox 27">
                  <a:extLst>
                    <a:ext uri="{FF2B5EF4-FFF2-40B4-BE49-F238E27FC236}">
                      <a16:creationId xmlns:a16="http://schemas.microsoft.com/office/drawing/2014/main" id="{13FD9D1F-C866-FF79-4A91-A01EC7383502}"/>
                    </a:ext>
                  </a:extLst>
                </p:cNvPr>
                <p:cNvSpPr txBox="1"/>
                <p:nvPr/>
              </p:nvSpPr>
              <p:spPr>
                <a:xfrm>
                  <a:off x="6647011" y="1583988"/>
                  <a:ext cx="670338" cy="360396"/>
                </a:xfrm>
                <a:prstGeom prst="rect">
                  <a:avLst/>
                </a:prstGeom>
                <a:noFill/>
              </p:spPr>
              <p:txBody>
                <a:bodyPr wrap="square" rtlCol="0">
                  <a:spAutoFit/>
                </a:bodyPr>
                <a:lstStyle/>
                <a:p>
                  <a:r>
                    <a:rPr lang="en-IN" sz="2000" dirty="0">
                      <a:solidFill>
                        <a:schemeClr val="bg1"/>
                      </a:solidFill>
                      <a:latin typeface="Biome" panose="020B0503030204020804" pitchFamily="34" charset="0"/>
                      <a:cs typeface="Biome" panose="020B0503030204020804" pitchFamily="34" charset="0"/>
                    </a:rPr>
                    <a:t>01</a:t>
                  </a:r>
                </a:p>
              </p:txBody>
            </p:sp>
          </p:grpSp>
          <p:sp>
            <p:nvSpPr>
              <p:cNvPr id="25" name="TextBox 24">
                <a:extLst>
                  <a:ext uri="{FF2B5EF4-FFF2-40B4-BE49-F238E27FC236}">
                    <a16:creationId xmlns:a16="http://schemas.microsoft.com/office/drawing/2014/main" id="{4D4777E9-9D7E-3563-2C24-403A62A863DE}"/>
                  </a:ext>
                </a:extLst>
              </p:cNvPr>
              <p:cNvSpPr txBox="1"/>
              <p:nvPr/>
            </p:nvSpPr>
            <p:spPr>
              <a:xfrm>
                <a:off x="7650366" y="1593534"/>
                <a:ext cx="3709231" cy="461665"/>
              </a:xfrm>
              <a:prstGeom prst="rect">
                <a:avLst/>
              </a:prstGeom>
              <a:noFill/>
            </p:spPr>
            <p:txBody>
              <a:bodyPr wrap="square">
                <a:spAutoFit/>
              </a:bodyPr>
              <a:lstStyle/>
              <a:p>
                <a:r>
                  <a:rPr lang="en-US" sz="1200" b="0" i="0" dirty="0">
                    <a:solidFill>
                      <a:schemeClr val="tx1">
                        <a:lumMod val="50000"/>
                        <a:lumOff val="50000"/>
                      </a:schemeClr>
                    </a:solidFill>
                    <a:effectLst/>
                    <a:latin typeface="Montserrat" pitchFamily="2" charset="0"/>
                  </a:rPr>
                  <a:t>External sources of electromagnetic radiation can disrupt the signal, causing it to degrade.</a:t>
                </a:r>
              </a:p>
            </p:txBody>
          </p:sp>
        </p:grpSp>
        <p:sp>
          <p:nvSpPr>
            <p:cNvPr id="2" name="TextBox 1">
              <a:extLst>
                <a:ext uri="{FF2B5EF4-FFF2-40B4-BE49-F238E27FC236}">
                  <a16:creationId xmlns:a16="http://schemas.microsoft.com/office/drawing/2014/main" id="{1824D865-4AB1-A5D5-789B-F50E8B253449}"/>
                </a:ext>
              </a:extLst>
            </p:cNvPr>
            <p:cNvSpPr txBox="1"/>
            <p:nvPr/>
          </p:nvSpPr>
          <p:spPr>
            <a:xfrm>
              <a:off x="3048717" y="1129750"/>
              <a:ext cx="2915920" cy="338554"/>
            </a:xfrm>
            <a:prstGeom prst="rect">
              <a:avLst/>
            </a:prstGeom>
            <a:noFill/>
          </p:spPr>
          <p:txBody>
            <a:bodyPr wrap="square" rtlCol="0">
              <a:spAutoFit/>
            </a:bodyPr>
            <a:lstStyle/>
            <a:p>
              <a:r>
                <a:rPr lang="en-US" sz="1600" dirty="0">
                  <a:latin typeface="Gilmer Bold" panose="00000800000000000000" pitchFamily="50" charset="0"/>
                </a:rPr>
                <a:t>Interference</a:t>
              </a:r>
              <a:endParaRPr lang="en-IN" sz="1600" dirty="0">
                <a:latin typeface="Gilmer Bold" panose="00000800000000000000" pitchFamily="50" charset="0"/>
              </a:endParaRPr>
            </a:p>
          </p:txBody>
        </p:sp>
      </p:grpSp>
      <p:grpSp>
        <p:nvGrpSpPr>
          <p:cNvPr id="32" name="Group 31">
            <a:extLst>
              <a:ext uri="{FF2B5EF4-FFF2-40B4-BE49-F238E27FC236}">
                <a16:creationId xmlns:a16="http://schemas.microsoft.com/office/drawing/2014/main" id="{20EBDB54-4442-63D6-121C-9CABB165DF38}"/>
              </a:ext>
            </a:extLst>
          </p:cNvPr>
          <p:cNvGrpSpPr/>
          <p:nvPr/>
        </p:nvGrpSpPr>
        <p:grpSpPr>
          <a:xfrm>
            <a:off x="6092989" y="2750162"/>
            <a:ext cx="5118873" cy="1565623"/>
            <a:chOff x="995677" y="1012152"/>
            <a:chExt cx="5118873" cy="1565623"/>
          </a:xfrm>
        </p:grpSpPr>
        <p:grpSp>
          <p:nvGrpSpPr>
            <p:cNvPr id="33" name="Group 32">
              <a:extLst>
                <a:ext uri="{FF2B5EF4-FFF2-40B4-BE49-F238E27FC236}">
                  <a16:creationId xmlns:a16="http://schemas.microsoft.com/office/drawing/2014/main" id="{72F6F1F1-CCDE-3C53-6B64-325FF3D823EB}"/>
                </a:ext>
              </a:extLst>
            </p:cNvPr>
            <p:cNvGrpSpPr/>
            <p:nvPr/>
          </p:nvGrpSpPr>
          <p:grpSpPr>
            <a:xfrm>
              <a:off x="995677" y="1012152"/>
              <a:ext cx="5118873" cy="1565623"/>
              <a:chOff x="6390637" y="1001992"/>
              <a:chExt cx="5118873" cy="1565623"/>
            </a:xfrm>
          </p:grpSpPr>
          <p:sp>
            <p:nvSpPr>
              <p:cNvPr id="35" name="Rectangle: Rounded Corners 34">
                <a:extLst>
                  <a:ext uri="{FF2B5EF4-FFF2-40B4-BE49-F238E27FC236}">
                    <a16:creationId xmlns:a16="http://schemas.microsoft.com/office/drawing/2014/main" id="{32473BFC-8BDA-B509-8EAD-68A8F1797A49}"/>
                  </a:ext>
                </a:extLst>
              </p:cNvPr>
              <p:cNvSpPr/>
              <p:nvPr/>
            </p:nvSpPr>
            <p:spPr>
              <a:xfrm>
                <a:off x="6390637" y="1001992"/>
                <a:ext cx="5118873" cy="1565623"/>
              </a:xfrm>
              <a:prstGeom prst="roundRect">
                <a:avLst>
                  <a:gd name="adj" fmla="val 17531"/>
                </a:avLst>
              </a:prstGeom>
              <a:solidFill>
                <a:schemeClr val="bg1"/>
              </a:solidFill>
              <a:ln>
                <a:noFill/>
              </a:ln>
              <a:effectLst>
                <a:outerShdw blurRad="127000" sx="101000" sy="101000" algn="ctr" rotWithShape="0">
                  <a:prstClr val="black">
                    <a:alpha val="3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36" name="Group 35">
                <a:extLst>
                  <a:ext uri="{FF2B5EF4-FFF2-40B4-BE49-F238E27FC236}">
                    <a16:creationId xmlns:a16="http://schemas.microsoft.com/office/drawing/2014/main" id="{356668A4-4F70-3651-93D7-668E7C7BD03E}"/>
                  </a:ext>
                </a:extLst>
              </p:cNvPr>
              <p:cNvGrpSpPr/>
              <p:nvPr/>
            </p:nvGrpSpPr>
            <p:grpSpPr>
              <a:xfrm>
                <a:off x="6698351" y="1458144"/>
                <a:ext cx="778573" cy="734604"/>
                <a:chOff x="6563366" y="1434313"/>
                <a:chExt cx="753983" cy="661689"/>
              </a:xfrm>
            </p:grpSpPr>
            <p:sp>
              <p:nvSpPr>
                <p:cNvPr id="38" name="Rectangle: Rounded Corners 37">
                  <a:extLst>
                    <a:ext uri="{FF2B5EF4-FFF2-40B4-BE49-F238E27FC236}">
                      <a16:creationId xmlns:a16="http://schemas.microsoft.com/office/drawing/2014/main" id="{135B6712-02B4-F213-5BCC-751689BC7C77}"/>
                    </a:ext>
                  </a:extLst>
                </p:cNvPr>
                <p:cNvSpPr/>
                <p:nvPr/>
              </p:nvSpPr>
              <p:spPr>
                <a:xfrm>
                  <a:off x="6563366" y="1434313"/>
                  <a:ext cx="670339" cy="661689"/>
                </a:xfrm>
                <a:prstGeom prst="roundRect">
                  <a:avLst>
                    <a:gd name="adj" fmla="val 9091"/>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9" name="TextBox 38">
                  <a:extLst>
                    <a:ext uri="{FF2B5EF4-FFF2-40B4-BE49-F238E27FC236}">
                      <a16:creationId xmlns:a16="http://schemas.microsoft.com/office/drawing/2014/main" id="{708F0F7D-339B-DFBD-FD3E-9EDC66A38C3B}"/>
                    </a:ext>
                  </a:extLst>
                </p:cNvPr>
                <p:cNvSpPr txBox="1"/>
                <p:nvPr/>
              </p:nvSpPr>
              <p:spPr>
                <a:xfrm>
                  <a:off x="6647011" y="1583988"/>
                  <a:ext cx="670338" cy="360396"/>
                </a:xfrm>
                <a:prstGeom prst="rect">
                  <a:avLst/>
                </a:prstGeom>
                <a:noFill/>
              </p:spPr>
              <p:txBody>
                <a:bodyPr wrap="square" rtlCol="0">
                  <a:spAutoFit/>
                </a:bodyPr>
                <a:lstStyle/>
                <a:p>
                  <a:r>
                    <a:rPr lang="en-IN" sz="2000" dirty="0">
                      <a:solidFill>
                        <a:schemeClr val="bg1"/>
                      </a:solidFill>
                      <a:latin typeface="Biome" panose="020B0503030204020804" pitchFamily="34" charset="0"/>
                      <a:cs typeface="Biome" panose="020B0503030204020804" pitchFamily="34" charset="0"/>
                    </a:rPr>
                    <a:t>02</a:t>
                  </a:r>
                </a:p>
              </p:txBody>
            </p:sp>
          </p:grpSp>
          <p:sp>
            <p:nvSpPr>
              <p:cNvPr id="37" name="TextBox 36">
                <a:extLst>
                  <a:ext uri="{FF2B5EF4-FFF2-40B4-BE49-F238E27FC236}">
                    <a16:creationId xmlns:a16="http://schemas.microsoft.com/office/drawing/2014/main" id="{BB9A3330-AB93-33C0-D347-BABC211D0551}"/>
                  </a:ext>
                </a:extLst>
              </p:cNvPr>
              <p:cNvSpPr txBox="1"/>
              <p:nvPr/>
            </p:nvSpPr>
            <p:spPr>
              <a:xfrm>
                <a:off x="7628666" y="1505777"/>
                <a:ext cx="3709231" cy="646331"/>
              </a:xfrm>
              <a:prstGeom prst="rect">
                <a:avLst/>
              </a:prstGeom>
              <a:noFill/>
            </p:spPr>
            <p:txBody>
              <a:bodyPr wrap="square">
                <a:spAutoFit/>
              </a:bodyPr>
              <a:lstStyle/>
              <a:p>
                <a:r>
                  <a:rPr lang="en-US" sz="1200" b="0" i="0" dirty="0">
                    <a:solidFill>
                      <a:srgbClr val="7F7F7F"/>
                    </a:solidFill>
                    <a:effectLst/>
                    <a:latin typeface="Montserrat" pitchFamily="2" charset="0"/>
                  </a:rPr>
                  <a:t>As the signal moves through the air, it may lose power owing to absorption, scattering, and other types of attenuation.</a:t>
                </a:r>
              </a:p>
            </p:txBody>
          </p:sp>
        </p:grpSp>
        <p:sp>
          <p:nvSpPr>
            <p:cNvPr id="34" name="TextBox 33">
              <a:extLst>
                <a:ext uri="{FF2B5EF4-FFF2-40B4-BE49-F238E27FC236}">
                  <a16:creationId xmlns:a16="http://schemas.microsoft.com/office/drawing/2014/main" id="{760349B5-D3BA-9F0D-F583-1B288C58855E}"/>
                </a:ext>
              </a:extLst>
            </p:cNvPr>
            <p:cNvSpPr txBox="1"/>
            <p:nvPr/>
          </p:nvSpPr>
          <p:spPr>
            <a:xfrm>
              <a:off x="2717910" y="1123882"/>
              <a:ext cx="2915920" cy="338554"/>
            </a:xfrm>
            <a:prstGeom prst="rect">
              <a:avLst/>
            </a:prstGeom>
            <a:noFill/>
          </p:spPr>
          <p:txBody>
            <a:bodyPr wrap="square" rtlCol="0">
              <a:spAutoFit/>
            </a:bodyPr>
            <a:lstStyle/>
            <a:p>
              <a:r>
                <a:rPr lang="en-US" sz="1600" dirty="0">
                  <a:latin typeface="Gilmer Bold" panose="00000800000000000000" pitchFamily="50" charset="0"/>
                </a:rPr>
                <a:t>Signal Attenuation</a:t>
              </a:r>
              <a:endParaRPr lang="en-IN" sz="1600" dirty="0">
                <a:latin typeface="Gilmer Bold" panose="00000800000000000000" pitchFamily="50" charset="0"/>
              </a:endParaRPr>
            </a:p>
          </p:txBody>
        </p:sp>
      </p:grpSp>
      <p:grpSp>
        <p:nvGrpSpPr>
          <p:cNvPr id="40" name="Group 39">
            <a:extLst>
              <a:ext uri="{FF2B5EF4-FFF2-40B4-BE49-F238E27FC236}">
                <a16:creationId xmlns:a16="http://schemas.microsoft.com/office/drawing/2014/main" id="{C42DD989-D81C-EA4A-95D5-E94982F585AC}"/>
              </a:ext>
            </a:extLst>
          </p:cNvPr>
          <p:cNvGrpSpPr/>
          <p:nvPr/>
        </p:nvGrpSpPr>
        <p:grpSpPr>
          <a:xfrm>
            <a:off x="6092989" y="4471196"/>
            <a:ext cx="5270451" cy="1565623"/>
            <a:chOff x="995677" y="1012152"/>
            <a:chExt cx="5270451" cy="1565623"/>
          </a:xfrm>
        </p:grpSpPr>
        <p:grpSp>
          <p:nvGrpSpPr>
            <p:cNvPr id="41" name="Group 40">
              <a:extLst>
                <a:ext uri="{FF2B5EF4-FFF2-40B4-BE49-F238E27FC236}">
                  <a16:creationId xmlns:a16="http://schemas.microsoft.com/office/drawing/2014/main" id="{4EBE4EDE-57BC-124C-36BD-D1A237F80447}"/>
                </a:ext>
              </a:extLst>
            </p:cNvPr>
            <p:cNvGrpSpPr/>
            <p:nvPr/>
          </p:nvGrpSpPr>
          <p:grpSpPr>
            <a:xfrm>
              <a:off x="995677" y="1012152"/>
              <a:ext cx="5118873" cy="1565623"/>
              <a:chOff x="6390637" y="1001992"/>
              <a:chExt cx="5118873" cy="1565623"/>
            </a:xfrm>
          </p:grpSpPr>
          <p:sp>
            <p:nvSpPr>
              <p:cNvPr id="43" name="Rectangle: Rounded Corners 42">
                <a:extLst>
                  <a:ext uri="{FF2B5EF4-FFF2-40B4-BE49-F238E27FC236}">
                    <a16:creationId xmlns:a16="http://schemas.microsoft.com/office/drawing/2014/main" id="{02270A89-A9BD-41E4-8E3B-85E67055735D}"/>
                  </a:ext>
                </a:extLst>
              </p:cNvPr>
              <p:cNvSpPr/>
              <p:nvPr/>
            </p:nvSpPr>
            <p:spPr>
              <a:xfrm>
                <a:off x="6390637" y="1001992"/>
                <a:ext cx="5118873" cy="1565623"/>
              </a:xfrm>
              <a:prstGeom prst="roundRect">
                <a:avLst>
                  <a:gd name="adj" fmla="val 17531"/>
                </a:avLst>
              </a:prstGeom>
              <a:solidFill>
                <a:schemeClr val="bg1"/>
              </a:solidFill>
              <a:ln>
                <a:noFill/>
              </a:ln>
              <a:effectLst>
                <a:outerShdw blurRad="127000" sx="101000" sy="101000" algn="ctr" rotWithShape="0">
                  <a:prstClr val="black">
                    <a:alpha val="39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44" name="Group 43">
                <a:extLst>
                  <a:ext uri="{FF2B5EF4-FFF2-40B4-BE49-F238E27FC236}">
                    <a16:creationId xmlns:a16="http://schemas.microsoft.com/office/drawing/2014/main" id="{647878FB-BF68-E5C0-A131-6DD3526DD238}"/>
                  </a:ext>
                </a:extLst>
              </p:cNvPr>
              <p:cNvGrpSpPr/>
              <p:nvPr/>
            </p:nvGrpSpPr>
            <p:grpSpPr>
              <a:xfrm>
                <a:off x="6698351" y="1458144"/>
                <a:ext cx="778573" cy="734604"/>
                <a:chOff x="6563366" y="1434313"/>
                <a:chExt cx="753983" cy="661689"/>
              </a:xfrm>
            </p:grpSpPr>
            <p:sp>
              <p:nvSpPr>
                <p:cNvPr id="46" name="Rectangle: Rounded Corners 45">
                  <a:extLst>
                    <a:ext uri="{FF2B5EF4-FFF2-40B4-BE49-F238E27FC236}">
                      <a16:creationId xmlns:a16="http://schemas.microsoft.com/office/drawing/2014/main" id="{05334BD2-5F1C-0F96-557B-9F852A1F7F3E}"/>
                    </a:ext>
                  </a:extLst>
                </p:cNvPr>
                <p:cNvSpPr/>
                <p:nvPr/>
              </p:nvSpPr>
              <p:spPr>
                <a:xfrm>
                  <a:off x="6563366" y="1434313"/>
                  <a:ext cx="670339" cy="661689"/>
                </a:xfrm>
                <a:prstGeom prst="roundRect">
                  <a:avLst>
                    <a:gd name="adj" fmla="val 9091"/>
                  </a:avLst>
                </a:prstGeom>
                <a:solidFill>
                  <a:srgbClr val="5EB8B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 name="TextBox 46">
                  <a:extLst>
                    <a:ext uri="{FF2B5EF4-FFF2-40B4-BE49-F238E27FC236}">
                      <a16:creationId xmlns:a16="http://schemas.microsoft.com/office/drawing/2014/main" id="{24B4A0EE-877F-D1A0-C912-54D38ED7A006}"/>
                    </a:ext>
                  </a:extLst>
                </p:cNvPr>
                <p:cNvSpPr txBox="1"/>
                <p:nvPr/>
              </p:nvSpPr>
              <p:spPr>
                <a:xfrm>
                  <a:off x="6647011" y="1583988"/>
                  <a:ext cx="670338" cy="360396"/>
                </a:xfrm>
                <a:prstGeom prst="rect">
                  <a:avLst/>
                </a:prstGeom>
                <a:noFill/>
              </p:spPr>
              <p:txBody>
                <a:bodyPr wrap="square" rtlCol="0">
                  <a:spAutoFit/>
                </a:bodyPr>
                <a:lstStyle/>
                <a:p>
                  <a:r>
                    <a:rPr lang="en-IN" sz="2000" dirty="0">
                      <a:solidFill>
                        <a:schemeClr val="bg1"/>
                      </a:solidFill>
                      <a:latin typeface="Biome" panose="020B0503030204020804" pitchFamily="34" charset="0"/>
                      <a:cs typeface="Biome" panose="020B0503030204020804" pitchFamily="34" charset="0"/>
                    </a:rPr>
                    <a:t>03</a:t>
                  </a:r>
                </a:p>
              </p:txBody>
            </p:sp>
          </p:grpSp>
          <p:sp>
            <p:nvSpPr>
              <p:cNvPr id="45" name="TextBox 44">
                <a:extLst>
                  <a:ext uri="{FF2B5EF4-FFF2-40B4-BE49-F238E27FC236}">
                    <a16:creationId xmlns:a16="http://schemas.microsoft.com/office/drawing/2014/main" id="{F0BF1C71-1E38-7812-9522-ACE414799C76}"/>
                  </a:ext>
                </a:extLst>
              </p:cNvPr>
              <p:cNvSpPr txBox="1"/>
              <p:nvPr/>
            </p:nvSpPr>
            <p:spPr>
              <a:xfrm>
                <a:off x="7638601" y="1524915"/>
                <a:ext cx="3709231" cy="646331"/>
              </a:xfrm>
              <a:prstGeom prst="rect">
                <a:avLst/>
              </a:prstGeom>
              <a:noFill/>
            </p:spPr>
            <p:txBody>
              <a:bodyPr wrap="square">
                <a:spAutoFit/>
              </a:bodyPr>
              <a:lstStyle/>
              <a:p>
                <a:r>
                  <a:rPr lang="en-US" sz="1200" b="0" i="0" dirty="0">
                    <a:solidFill>
                      <a:srgbClr val="7F7F7F"/>
                    </a:solidFill>
                    <a:effectLst/>
                    <a:latin typeface="Montserrat" pitchFamily="2" charset="0"/>
                  </a:rPr>
                  <a:t>Background noise can interfere with the signal, making it harder to discern between the intended signal and the noise.</a:t>
                </a:r>
              </a:p>
            </p:txBody>
          </p:sp>
        </p:grpSp>
        <p:sp>
          <p:nvSpPr>
            <p:cNvPr id="42" name="TextBox 41">
              <a:extLst>
                <a:ext uri="{FF2B5EF4-FFF2-40B4-BE49-F238E27FC236}">
                  <a16:creationId xmlns:a16="http://schemas.microsoft.com/office/drawing/2014/main" id="{E6312D61-0FE1-363D-1A3F-8625C9AB5082}"/>
                </a:ext>
              </a:extLst>
            </p:cNvPr>
            <p:cNvSpPr txBox="1"/>
            <p:nvPr/>
          </p:nvSpPr>
          <p:spPr>
            <a:xfrm>
              <a:off x="3350208" y="1104337"/>
              <a:ext cx="2915920" cy="338554"/>
            </a:xfrm>
            <a:prstGeom prst="rect">
              <a:avLst/>
            </a:prstGeom>
            <a:noFill/>
          </p:spPr>
          <p:txBody>
            <a:bodyPr wrap="square" rtlCol="0">
              <a:spAutoFit/>
            </a:bodyPr>
            <a:lstStyle/>
            <a:p>
              <a:r>
                <a:rPr lang="en-US" sz="1600" dirty="0">
                  <a:latin typeface="Gilmer Bold" panose="00000800000000000000" pitchFamily="50" charset="0"/>
                </a:rPr>
                <a:t>Noise</a:t>
              </a:r>
              <a:endParaRPr lang="en-IN" sz="1600" dirty="0">
                <a:latin typeface="Gilmer Bold" panose="00000800000000000000" pitchFamily="50" charset="0"/>
              </a:endParaRPr>
            </a:p>
          </p:txBody>
        </p:sp>
      </p:grpSp>
      <p:pic>
        <p:nvPicPr>
          <p:cNvPr id="6" name="Picture Placeholder 14">
            <a:extLst>
              <a:ext uri="{FF2B5EF4-FFF2-40B4-BE49-F238E27FC236}">
                <a16:creationId xmlns:a16="http://schemas.microsoft.com/office/drawing/2014/main" id="{3F011B18-7BC1-06F1-EED1-B915FC9A7B2D}"/>
              </a:ext>
            </a:extLst>
          </p:cNvPr>
          <p:cNvPicPr>
            <a:picLocks noGrp="1" noChangeAspect="1"/>
          </p:cNvPicPr>
          <p:nvPr>
            <p:ph type="pic" sz="quarter" idx="10"/>
          </p:nvPr>
        </p:nvPicPr>
        <p:blipFill rotWithShape="1">
          <a:blip r:embed="rId4">
            <a:extLst>
              <a:ext uri="{28A0092B-C50C-407E-A947-70E740481C1C}">
                <a14:useLocalDpi xmlns:a14="http://schemas.microsoft.com/office/drawing/2010/main" val="0"/>
              </a:ext>
            </a:extLst>
          </a:blip>
          <a:srcRect l="-204" t="39506" r="204" b="25022"/>
          <a:stretch/>
        </p:blipFill>
        <p:spPr>
          <a:xfrm>
            <a:off x="865811" y="3801488"/>
            <a:ext cx="4205288" cy="2235331"/>
          </a:xfrm>
          <a:effectLst>
            <a:outerShdw blurRad="63500" sx="102000" sy="102000" algn="ctr" rotWithShape="0">
              <a:prstClr val="black">
                <a:alpha val="40000"/>
              </a:prstClr>
            </a:outerShdw>
          </a:effectLst>
        </p:spPr>
      </p:pic>
      <p:sp>
        <p:nvSpPr>
          <p:cNvPr id="7" name="TextBox 6">
            <a:extLst>
              <a:ext uri="{FF2B5EF4-FFF2-40B4-BE49-F238E27FC236}">
                <a16:creationId xmlns:a16="http://schemas.microsoft.com/office/drawing/2014/main" id="{4E9E8593-2976-5AE4-07E0-548A7BB53B63}"/>
              </a:ext>
            </a:extLst>
          </p:cNvPr>
          <p:cNvSpPr txBox="1"/>
          <p:nvPr/>
        </p:nvSpPr>
        <p:spPr>
          <a:xfrm>
            <a:off x="837378" y="1161448"/>
            <a:ext cx="4287520" cy="861774"/>
          </a:xfrm>
          <a:prstGeom prst="rect">
            <a:avLst/>
          </a:prstGeom>
          <a:noFill/>
        </p:spPr>
        <p:txBody>
          <a:bodyPr wrap="square" rtlCol="0">
            <a:spAutoFit/>
          </a:bodyPr>
          <a:lstStyle/>
          <a:p>
            <a:r>
              <a:rPr lang="en-US" sz="2500" dirty="0">
                <a:latin typeface="Exo Black" pitchFamily="2" charset="0"/>
                <a:ea typeface="ADLaM Display" panose="02010000000000000000" pitchFamily="2" charset="0"/>
                <a:cs typeface="ADLaM Display" panose="02010000000000000000" pitchFamily="2" charset="0"/>
              </a:rPr>
              <a:t>Transmitting Digital Signals Without Loss</a:t>
            </a:r>
            <a:endParaRPr lang="en-IN" sz="2500" dirty="0">
              <a:latin typeface="Exo Black" pitchFamily="2" charset="0"/>
              <a:ea typeface="ADLaM Display" panose="02010000000000000000" pitchFamily="2" charset="0"/>
              <a:cs typeface="ADLaM Display" panose="02010000000000000000" pitchFamily="2" charset="0"/>
            </a:endParaRPr>
          </a:p>
        </p:txBody>
      </p:sp>
      <p:sp>
        <p:nvSpPr>
          <p:cNvPr id="8" name="TextBox 7">
            <a:extLst>
              <a:ext uri="{FF2B5EF4-FFF2-40B4-BE49-F238E27FC236}">
                <a16:creationId xmlns:a16="http://schemas.microsoft.com/office/drawing/2014/main" id="{A4EAC9B1-4796-C945-D518-BE61EC66A833}"/>
              </a:ext>
            </a:extLst>
          </p:cNvPr>
          <p:cNvSpPr txBox="1"/>
          <p:nvPr/>
        </p:nvSpPr>
        <p:spPr>
          <a:xfrm>
            <a:off x="865811" y="2246339"/>
            <a:ext cx="4460241" cy="954107"/>
          </a:xfrm>
          <a:prstGeom prst="rect">
            <a:avLst/>
          </a:prstGeom>
          <a:noFill/>
        </p:spPr>
        <p:txBody>
          <a:bodyPr wrap="square">
            <a:spAutoFit/>
          </a:bodyPr>
          <a:lstStyle/>
          <a:p>
            <a:r>
              <a:rPr lang="en-US" sz="1400" b="0" i="0" dirty="0">
                <a:solidFill>
                  <a:srgbClr val="7F7F7F"/>
                </a:solidFill>
                <a:effectLst/>
                <a:latin typeface="Montserrat" pitchFamily="2" charset="0"/>
              </a:rPr>
              <a:t>When the load in a cell grows, meaning more users are attempting to communicate concurrently, the transmission quality can be altered in a number of ways</a:t>
            </a:r>
            <a:endParaRPr lang="en-IN" sz="1400" dirty="0">
              <a:solidFill>
                <a:srgbClr val="7F7F7F"/>
              </a:solidFill>
              <a:latin typeface="Montserrat" pitchFamily="2" charset="0"/>
            </a:endParaRPr>
          </a:p>
        </p:txBody>
      </p:sp>
    </p:spTree>
    <p:extLst>
      <p:ext uri="{BB962C8B-B14F-4D97-AF65-F5344CB8AC3E}">
        <p14:creationId xmlns:p14="http://schemas.microsoft.com/office/powerpoint/2010/main" val="1754636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Several towers at sunset&#10;&#10;Description automatically generated with medium confidence">
            <a:extLst>
              <a:ext uri="{FF2B5EF4-FFF2-40B4-BE49-F238E27FC236}">
                <a16:creationId xmlns:a16="http://schemas.microsoft.com/office/drawing/2014/main" id="{52F3911E-BD9A-2C59-B8FB-E6D394F622B6}"/>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871" b="871"/>
          <a:stretch>
            <a:fillRect/>
          </a:stretch>
        </p:blipFill>
        <p:spPr>
          <a:effectLst>
            <a:outerShdw blurRad="63500" sx="102000" sy="102000" algn="ctr" rotWithShape="0">
              <a:prstClr val="black">
                <a:alpha val="40000"/>
              </a:prstClr>
            </a:outerShdw>
          </a:effectLst>
        </p:spPr>
      </p:pic>
      <p:sp>
        <p:nvSpPr>
          <p:cNvPr id="5" name="TextBox 4">
            <a:extLst>
              <a:ext uri="{FF2B5EF4-FFF2-40B4-BE49-F238E27FC236}">
                <a16:creationId xmlns:a16="http://schemas.microsoft.com/office/drawing/2014/main" id="{1FF567AF-2C72-422D-3471-23AB5EC47B02}"/>
              </a:ext>
            </a:extLst>
          </p:cNvPr>
          <p:cNvSpPr txBox="1"/>
          <p:nvPr/>
        </p:nvSpPr>
        <p:spPr>
          <a:xfrm>
            <a:off x="1080841" y="4027727"/>
            <a:ext cx="4287520" cy="861774"/>
          </a:xfrm>
          <a:prstGeom prst="rect">
            <a:avLst/>
          </a:prstGeom>
          <a:noFill/>
        </p:spPr>
        <p:txBody>
          <a:bodyPr wrap="square" rtlCol="0">
            <a:spAutoFit/>
          </a:bodyPr>
          <a:lstStyle/>
          <a:p>
            <a:r>
              <a:rPr lang="en-US" sz="2500" dirty="0">
                <a:latin typeface="Exo Black" pitchFamily="2" charset="0"/>
                <a:ea typeface="ADLaM Display" panose="02010000000000000000" pitchFamily="2" charset="0"/>
                <a:cs typeface="ADLaM Display" panose="02010000000000000000" pitchFamily="2" charset="0"/>
              </a:rPr>
              <a:t>Main Problems of Signal Propagation</a:t>
            </a:r>
            <a:endParaRPr lang="en-IN" sz="2500" dirty="0">
              <a:latin typeface="Exo Black" pitchFamily="2" charset="0"/>
              <a:ea typeface="ADLaM Display" panose="02010000000000000000" pitchFamily="2" charset="0"/>
              <a:cs typeface="ADLaM Display" panose="02010000000000000000" pitchFamily="2" charset="0"/>
            </a:endParaRPr>
          </a:p>
        </p:txBody>
      </p:sp>
      <p:sp>
        <p:nvSpPr>
          <p:cNvPr id="6" name="TextBox 5">
            <a:extLst>
              <a:ext uri="{FF2B5EF4-FFF2-40B4-BE49-F238E27FC236}">
                <a16:creationId xmlns:a16="http://schemas.microsoft.com/office/drawing/2014/main" id="{9FD010AA-F95F-60C6-7EEC-5300ABBE8E13}"/>
              </a:ext>
            </a:extLst>
          </p:cNvPr>
          <p:cNvSpPr txBox="1"/>
          <p:nvPr/>
        </p:nvSpPr>
        <p:spPr>
          <a:xfrm>
            <a:off x="1080841" y="4993943"/>
            <a:ext cx="3709231" cy="738664"/>
          </a:xfrm>
          <a:prstGeom prst="rect">
            <a:avLst/>
          </a:prstGeom>
          <a:noFill/>
        </p:spPr>
        <p:txBody>
          <a:bodyPr wrap="square">
            <a:spAutoFit/>
          </a:bodyPr>
          <a:lstStyle/>
          <a:p>
            <a:r>
              <a:rPr lang="en-US" sz="1400" b="0" i="0" dirty="0">
                <a:solidFill>
                  <a:srgbClr val="7F7F7F"/>
                </a:solidFill>
                <a:effectLst/>
                <a:latin typeface="Montserrat" pitchFamily="2" charset="0"/>
              </a:rPr>
              <a:t>Signal propagation in wireless communication faces several challenges:</a:t>
            </a:r>
          </a:p>
        </p:txBody>
      </p:sp>
      <p:grpSp>
        <p:nvGrpSpPr>
          <p:cNvPr id="9" name="Group 8">
            <a:extLst>
              <a:ext uri="{FF2B5EF4-FFF2-40B4-BE49-F238E27FC236}">
                <a16:creationId xmlns:a16="http://schemas.microsoft.com/office/drawing/2014/main" id="{59279F8C-D652-C594-DA58-97684A680002}"/>
              </a:ext>
            </a:extLst>
          </p:cNvPr>
          <p:cNvGrpSpPr/>
          <p:nvPr/>
        </p:nvGrpSpPr>
        <p:grpSpPr>
          <a:xfrm>
            <a:off x="7023370" y="1536970"/>
            <a:ext cx="4902741" cy="908201"/>
            <a:chOff x="7023370" y="1040859"/>
            <a:chExt cx="4902741" cy="908201"/>
          </a:xfrm>
        </p:grpSpPr>
        <p:sp>
          <p:nvSpPr>
            <p:cNvPr id="7" name="TextBox 6">
              <a:extLst>
                <a:ext uri="{FF2B5EF4-FFF2-40B4-BE49-F238E27FC236}">
                  <a16:creationId xmlns:a16="http://schemas.microsoft.com/office/drawing/2014/main" id="{BD83C9FC-D3D3-7F31-0479-92B6A52B0EDF}"/>
                </a:ext>
              </a:extLst>
            </p:cNvPr>
            <p:cNvSpPr txBox="1"/>
            <p:nvPr/>
          </p:nvSpPr>
          <p:spPr>
            <a:xfrm>
              <a:off x="7023370" y="1040859"/>
              <a:ext cx="4902741" cy="369332"/>
            </a:xfrm>
            <a:prstGeom prst="rect">
              <a:avLst/>
            </a:prstGeom>
            <a:noFill/>
          </p:spPr>
          <p:txBody>
            <a:bodyPr wrap="square" rtlCol="0">
              <a:spAutoFit/>
            </a:bodyPr>
            <a:lstStyle/>
            <a:p>
              <a:r>
                <a:rPr lang="en-IN" b="1" i="0" dirty="0">
                  <a:solidFill>
                    <a:srgbClr val="5EB8B8"/>
                  </a:solidFill>
                  <a:effectLst/>
                  <a:latin typeface="Gilmer Bold" panose="00000800000000000000" pitchFamily="50" charset="0"/>
                  <a:cs typeface="Poppins Light" panose="00000400000000000000" pitchFamily="2" charset="0"/>
                </a:rPr>
                <a:t>01.  </a:t>
              </a:r>
              <a:r>
                <a:rPr lang="en-IN" b="1" i="0" dirty="0">
                  <a:effectLst/>
                  <a:latin typeface="Gilmer Bold" panose="00000800000000000000" pitchFamily="50" charset="0"/>
                  <a:cs typeface="Poppins Light" panose="00000400000000000000" pitchFamily="2" charset="0"/>
                </a:rPr>
                <a:t>Fading</a:t>
              </a:r>
            </a:p>
          </p:txBody>
        </p:sp>
        <p:sp>
          <p:nvSpPr>
            <p:cNvPr id="8" name="TextBox 7">
              <a:extLst>
                <a:ext uri="{FF2B5EF4-FFF2-40B4-BE49-F238E27FC236}">
                  <a16:creationId xmlns:a16="http://schemas.microsoft.com/office/drawing/2014/main" id="{12F855B9-3236-00CF-50C8-7E5495D22A79}"/>
                </a:ext>
              </a:extLst>
            </p:cNvPr>
            <p:cNvSpPr txBox="1"/>
            <p:nvPr/>
          </p:nvSpPr>
          <p:spPr>
            <a:xfrm>
              <a:off x="7023370" y="1425840"/>
              <a:ext cx="4610910" cy="523220"/>
            </a:xfrm>
            <a:prstGeom prst="rect">
              <a:avLst/>
            </a:prstGeom>
            <a:noFill/>
          </p:spPr>
          <p:txBody>
            <a:bodyPr wrap="square" rtlCol="0">
              <a:spAutoFit/>
            </a:bodyPr>
            <a:lstStyle/>
            <a:p>
              <a:r>
                <a:rPr lang="en-US" sz="1400" dirty="0">
                  <a:solidFill>
                    <a:srgbClr val="7F7F7F"/>
                  </a:solidFill>
                  <a:latin typeface="Montserrat" pitchFamily="2" charset="0"/>
                  <a:cs typeface="Poppins Light" panose="00000400000000000000" pitchFamily="2" charset="0"/>
                </a:rPr>
                <a:t>Signal strength can vary over time and distance, leading to a loss of signal quality.</a:t>
              </a:r>
              <a:endParaRPr lang="en-IN" sz="1400" dirty="0">
                <a:solidFill>
                  <a:srgbClr val="7F7F7F"/>
                </a:solidFill>
                <a:latin typeface="Montserrat" pitchFamily="2" charset="0"/>
                <a:cs typeface="Poppins Light" panose="00000400000000000000" pitchFamily="2" charset="0"/>
              </a:endParaRPr>
            </a:p>
          </p:txBody>
        </p:sp>
      </p:grpSp>
      <p:grpSp>
        <p:nvGrpSpPr>
          <p:cNvPr id="10" name="Group 9">
            <a:extLst>
              <a:ext uri="{FF2B5EF4-FFF2-40B4-BE49-F238E27FC236}">
                <a16:creationId xmlns:a16="http://schemas.microsoft.com/office/drawing/2014/main" id="{8FA4A4F7-BBAC-CADA-430E-0AEB52EF19E6}"/>
              </a:ext>
            </a:extLst>
          </p:cNvPr>
          <p:cNvGrpSpPr/>
          <p:nvPr/>
        </p:nvGrpSpPr>
        <p:grpSpPr>
          <a:xfrm>
            <a:off x="7023369" y="3018797"/>
            <a:ext cx="4902741" cy="1123645"/>
            <a:chOff x="7023370" y="1040859"/>
            <a:chExt cx="4902741" cy="1123645"/>
          </a:xfrm>
        </p:grpSpPr>
        <p:sp>
          <p:nvSpPr>
            <p:cNvPr id="11" name="TextBox 10">
              <a:extLst>
                <a:ext uri="{FF2B5EF4-FFF2-40B4-BE49-F238E27FC236}">
                  <a16:creationId xmlns:a16="http://schemas.microsoft.com/office/drawing/2014/main" id="{9DE076FC-46AC-64EB-72C8-E632862A8E8F}"/>
                </a:ext>
              </a:extLst>
            </p:cNvPr>
            <p:cNvSpPr txBox="1"/>
            <p:nvPr/>
          </p:nvSpPr>
          <p:spPr>
            <a:xfrm>
              <a:off x="7023370" y="1040859"/>
              <a:ext cx="4902741" cy="369332"/>
            </a:xfrm>
            <a:prstGeom prst="rect">
              <a:avLst/>
            </a:prstGeom>
            <a:noFill/>
          </p:spPr>
          <p:txBody>
            <a:bodyPr wrap="square" rtlCol="0">
              <a:spAutoFit/>
            </a:bodyPr>
            <a:lstStyle/>
            <a:p>
              <a:r>
                <a:rPr lang="en-IN" b="1" i="0" dirty="0">
                  <a:solidFill>
                    <a:srgbClr val="5EB8B8"/>
                  </a:solidFill>
                  <a:effectLst/>
                  <a:latin typeface="Gilmer Bold" panose="00000800000000000000" pitchFamily="50" charset="0"/>
                  <a:cs typeface="Poppins Light" panose="00000400000000000000" pitchFamily="2" charset="0"/>
                </a:rPr>
                <a:t>02.  </a:t>
              </a:r>
              <a:r>
                <a:rPr lang="en-IN" b="1" i="0" dirty="0">
                  <a:effectLst/>
                  <a:latin typeface="Gilmer Bold" panose="00000800000000000000" pitchFamily="50" charset="0"/>
                  <a:cs typeface="Poppins Light" panose="00000400000000000000" pitchFamily="2" charset="0"/>
                </a:rPr>
                <a:t>Multipath Propagation</a:t>
              </a:r>
            </a:p>
          </p:txBody>
        </p:sp>
        <p:sp>
          <p:nvSpPr>
            <p:cNvPr id="12" name="TextBox 11">
              <a:extLst>
                <a:ext uri="{FF2B5EF4-FFF2-40B4-BE49-F238E27FC236}">
                  <a16:creationId xmlns:a16="http://schemas.microsoft.com/office/drawing/2014/main" id="{8CBFC8E6-9222-D509-C9FF-4813BD211A3A}"/>
                </a:ext>
              </a:extLst>
            </p:cNvPr>
            <p:cNvSpPr txBox="1"/>
            <p:nvPr/>
          </p:nvSpPr>
          <p:spPr>
            <a:xfrm>
              <a:off x="7023370" y="1425840"/>
              <a:ext cx="4610910" cy="738664"/>
            </a:xfrm>
            <a:prstGeom prst="rect">
              <a:avLst/>
            </a:prstGeom>
            <a:noFill/>
          </p:spPr>
          <p:txBody>
            <a:bodyPr wrap="square" rtlCol="0">
              <a:spAutoFit/>
            </a:bodyPr>
            <a:lstStyle/>
            <a:p>
              <a:r>
                <a:rPr lang="en-US" sz="1400" dirty="0">
                  <a:solidFill>
                    <a:srgbClr val="7F7F7F"/>
                  </a:solidFill>
                  <a:latin typeface="Montserrat" pitchFamily="2" charset="0"/>
                  <a:cs typeface="Poppins Light" panose="00000400000000000000" pitchFamily="2" charset="0"/>
                </a:rPr>
                <a:t>Signals can take multiple paths to reach the receiver, with some paths experiencing delays and others causing interference.</a:t>
              </a:r>
              <a:endParaRPr lang="en-IN" sz="1400" dirty="0">
                <a:solidFill>
                  <a:srgbClr val="7F7F7F"/>
                </a:solidFill>
                <a:latin typeface="Montserrat" pitchFamily="2" charset="0"/>
                <a:cs typeface="Poppins Light" panose="00000400000000000000" pitchFamily="2" charset="0"/>
              </a:endParaRPr>
            </a:p>
          </p:txBody>
        </p:sp>
      </p:grpSp>
      <p:pic>
        <p:nvPicPr>
          <p:cNvPr id="13" name="Graphic 12" descr="Connections with solid fill">
            <a:extLst>
              <a:ext uri="{FF2B5EF4-FFF2-40B4-BE49-F238E27FC236}">
                <a16:creationId xmlns:a16="http://schemas.microsoft.com/office/drawing/2014/main" id="{FE3FE4AE-95E6-3661-2AA7-BA736CFE359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1347838" y="134405"/>
            <a:ext cx="616524" cy="616524"/>
          </a:xfrm>
          <a:prstGeom prst="rect">
            <a:avLst/>
          </a:prstGeom>
        </p:spPr>
      </p:pic>
      <p:grpSp>
        <p:nvGrpSpPr>
          <p:cNvPr id="14" name="Group 13">
            <a:extLst>
              <a:ext uri="{FF2B5EF4-FFF2-40B4-BE49-F238E27FC236}">
                <a16:creationId xmlns:a16="http://schemas.microsoft.com/office/drawing/2014/main" id="{62CC1049-1CB5-D493-66C9-5A5BD6F9CC1F}"/>
              </a:ext>
            </a:extLst>
          </p:cNvPr>
          <p:cNvGrpSpPr/>
          <p:nvPr/>
        </p:nvGrpSpPr>
        <p:grpSpPr>
          <a:xfrm>
            <a:off x="7023370" y="4716068"/>
            <a:ext cx="4902741" cy="908201"/>
            <a:chOff x="7023370" y="1040859"/>
            <a:chExt cx="4902741" cy="908201"/>
          </a:xfrm>
        </p:grpSpPr>
        <p:sp>
          <p:nvSpPr>
            <p:cNvPr id="15" name="TextBox 14">
              <a:extLst>
                <a:ext uri="{FF2B5EF4-FFF2-40B4-BE49-F238E27FC236}">
                  <a16:creationId xmlns:a16="http://schemas.microsoft.com/office/drawing/2014/main" id="{1465BC51-55DA-33DE-D0C9-5492FF377C0D}"/>
                </a:ext>
              </a:extLst>
            </p:cNvPr>
            <p:cNvSpPr txBox="1"/>
            <p:nvPr/>
          </p:nvSpPr>
          <p:spPr>
            <a:xfrm>
              <a:off x="7023370" y="1040859"/>
              <a:ext cx="4902741" cy="369332"/>
            </a:xfrm>
            <a:prstGeom prst="rect">
              <a:avLst/>
            </a:prstGeom>
            <a:noFill/>
          </p:spPr>
          <p:txBody>
            <a:bodyPr wrap="square" rtlCol="0">
              <a:spAutoFit/>
            </a:bodyPr>
            <a:lstStyle/>
            <a:p>
              <a:r>
                <a:rPr lang="en-IN" b="1" i="0" dirty="0">
                  <a:solidFill>
                    <a:srgbClr val="5EB8B8"/>
                  </a:solidFill>
                  <a:effectLst/>
                  <a:latin typeface="Gilmer Bold" panose="00000800000000000000" pitchFamily="50" charset="0"/>
                  <a:cs typeface="Poppins Light" panose="00000400000000000000" pitchFamily="2" charset="0"/>
                </a:rPr>
                <a:t>03.  </a:t>
              </a:r>
              <a:r>
                <a:rPr lang="en-IN" b="1" i="0" dirty="0">
                  <a:effectLst/>
                  <a:latin typeface="Gilmer Bold" panose="00000800000000000000" pitchFamily="50" charset="0"/>
                  <a:cs typeface="Poppins Light" panose="00000400000000000000" pitchFamily="2" charset="0"/>
                </a:rPr>
                <a:t>Shadowing</a:t>
              </a:r>
            </a:p>
          </p:txBody>
        </p:sp>
        <p:sp>
          <p:nvSpPr>
            <p:cNvPr id="16" name="TextBox 15">
              <a:extLst>
                <a:ext uri="{FF2B5EF4-FFF2-40B4-BE49-F238E27FC236}">
                  <a16:creationId xmlns:a16="http://schemas.microsoft.com/office/drawing/2014/main" id="{A74791F3-FC84-3E0A-EF5B-97D4417E8EF2}"/>
                </a:ext>
              </a:extLst>
            </p:cNvPr>
            <p:cNvSpPr txBox="1"/>
            <p:nvPr/>
          </p:nvSpPr>
          <p:spPr>
            <a:xfrm>
              <a:off x="7023370" y="1425840"/>
              <a:ext cx="4610910" cy="523220"/>
            </a:xfrm>
            <a:prstGeom prst="rect">
              <a:avLst/>
            </a:prstGeom>
            <a:noFill/>
          </p:spPr>
          <p:txBody>
            <a:bodyPr wrap="square" rtlCol="0">
              <a:spAutoFit/>
            </a:bodyPr>
            <a:lstStyle/>
            <a:p>
              <a:r>
                <a:rPr lang="en-US" sz="1400" dirty="0">
                  <a:solidFill>
                    <a:srgbClr val="7F7F7F"/>
                  </a:solidFill>
                  <a:latin typeface="Montserrat" pitchFamily="2" charset="0"/>
                  <a:cs typeface="Poppins Light" panose="00000400000000000000" pitchFamily="2" charset="0"/>
                </a:rPr>
                <a:t>Areas where the signal is blocked by obstacles can lead to signal loss or degradation.</a:t>
              </a:r>
              <a:endParaRPr lang="en-IN" sz="1400" dirty="0">
                <a:solidFill>
                  <a:srgbClr val="7F7F7F"/>
                </a:solidFill>
                <a:latin typeface="Montserrat" pitchFamily="2" charset="0"/>
                <a:cs typeface="Poppins Light" panose="00000400000000000000" pitchFamily="2" charset="0"/>
              </a:endParaRPr>
            </a:p>
          </p:txBody>
        </p:sp>
      </p:grpSp>
    </p:spTree>
    <p:extLst>
      <p:ext uri="{BB962C8B-B14F-4D97-AF65-F5344CB8AC3E}">
        <p14:creationId xmlns:p14="http://schemas.microsoft.com/office/powerpoint/2010/main" val="35059637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EF81B4A4BE4CC479C41BBA176C72A52" ma:contentTypeVersion="8" ma:contentTypeDescription="Create a new document." ma:contentTypeScope="" ma:versionID="24691853b2c69d4fb18ac9e8e52406a7">
  <xsd:schema xmlns:xsd="http://www.w3.org/2001/XMLSchema" xmlns:xs="http://www.w3.org/2001/XMLSchema" xmlns:p="http://schemas.microsoft.com/office/2006/metadata/properties" xmlns:ns3="64db93e9-903d-4665-aa2b-6a0921fd5ecf" targetNamespace="http://schemas.microsoft.com/office/2006/metadata/properties" ma:root="true" ma:fieldsID="75f6d8c4700a010f17e91e0282ecb7bc" ns3:_="">
    <xsd:import namespace="64db93e9-903d-4665-aa2b-6a0921fd5ecf"/>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AutoTags" minOccurs="0"/>
                <xsd:element ref="ns3:MediaServiceOCR" minOccurs="0"/>
                <xsd:element ref="ns3:MediaServiceGenerationTime" minOccurs="0"/>
                <xsd:element ref="ns3:MediaServiceEventHashCode"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4db93e9-903d-4665-aa2b-6a0921fd5ec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SearchProperties" ma:index="15"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ABB0D2A-80BB-4B7A-8CE8-4EB338A15B75}">
  <ds:schemaRefs>
    <ds:schemaRef ds:uri="http://schemas.microsoft.com/sharepoint/v3/contenttype/forms"/>
  </ds:schemaRefs>
</ds:datastoreItem>
</file>

<file path=customXml/itemProps2.xml><?xml version="1.0" encoding="utf-8"?>
<ds:datastoreItem xmlns:ds="http://schemas.openxmlformats.org/officeDocument/2006/customXml" ds:itemID="{58E240CF-70F6-4E89-A696-B06462127064}">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64db93e9-903d-4665-aa2b-6a0921fd5ecf"/>
    <ds:schemaRef ds:uri="http://www.w3.org/XML/1998/namespace"/>
    <ds:schemaRef ds:uri="http://purl.org/dc/terms/"/>
    <ds:schemaRef ds:uri="http://purl.org/dc/dcmitype/"/>
    <ds:schemaRef ds:uri="http://schemas.openxmlformats.org/package/2006/metadata/core-properties"/>
  </ds:schemaRefs>
</ds:datastoreItem>
</file>

<file path=customXml/itemProps3.xml><?xml version="1.0" encoding="utf-8"?>
<ds:datastoreItem xmlns:ds="http://schemas.openxmlformats.org/officeDocument/2006/customXml" ds:itemID="{CE91C0E5-312F-4A58-B0AE-3B9114E5597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4db93e9-903d-4665-aa2b-6a0921fd5ec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256</TotalTime>
  <Words>1141</Words>
  <Application>Microsoft Office PowerPoint</Application>
  <PresentationFormat>Widescreen</PresentationFormat>
  <Paragraphs>93</Paragraphs>
  <Slides>12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Aptos</vt:lpstr>
      <vt:lpstr>Aptos Display</vt:lpstr>
      <vt:lpstr>Arial</vt:lpstr>
      <vt:lpstr>Biome</vt:lpstr>
      <vt:lpstr>Exo Black</vt:lpstr>
      <vt:lpstr>Gilmer Bold</vt:lpstr>
      <vt:lpstr>Montserrat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Mr. Y.V. Pranay Kumar</dc:creator>
  <cp:lastModifiedBy>Mr. Y.V. Pranay Kumar</cp:lastModifiedBy>
  <cp:revision>10</cp:revision>
  <dcterms:created xsi:type="dcterms:W3CDTF">2024-03-01T18:03:53Z</dcterms:created>
  <dcterms:modified xsi:type="dcterms:W3CDTF">2024-05-05T12:31:18Z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0x0101002EF81B4A4BE4CC479C41BBA176C72A52</vt:lpwstr>
  </property>
</Properties>
</file>

<file path=docProps/thumbnail.jpeg>
</file>